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6" r:id="rId2"/>
  </p:sldMasterIdLst>
  <p:notesMasterIdLst>
    <p:notesMasterId r:id="rId19"/>
  </p:notesMasterIdLst>
  <p:handoutMasterIdLst>
    <p:handoutMasterId r:id="rId20"/>
  </p:handoutMasterIdLst>
  <p:sldIdLst>
    <p:sldId id="277" r:id="rId3"/>
    <p:sldId id="306" r:id="rId4"/>
    <p:sldId id="308" r:id="rId5"/>
    <p:sldId id="307" r:id="rId6"/>
    <p:sldId id="313" r:id="rId7"/>
    <p:sldId id="293" r:id="rId8"/>
    <p:sldId id="300" r:id="rId9"/>
    <p:sldId id="302" r:id="rId10"/>
    <p:sldId id="310" r:id="rId11"/>
    <p:sldId id="315" r:id="rId12"/>
    <p:sldId id="314" r:id="rId13"/>
    <p:sldId id="312" r:id="rId14"/>
    <p:sldId id="316" r:id="rId15"/>
    <p:sldId id="303" r:id="rId16"/>
    <p:sldId id="299" r:id="rId17"/>
    <p:sldId id="291" r:id="rId18"/>
  </p:sldIdLst>
  <p:sldSz cx="12192000" cy="6858000"/>
  <p:notesSz cx="6858000" cy="1228725"/>
  <p:custDataLst>
    <p:tags r:id="rId21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6" userDrawn="1">
          <p15:clr>
            <a:srgbClr val="A4A3A4"/>
          </p15:clr>
        </p15:guide>
        <p15:guide id="2" orient="horz" pos="1139" userDrawn="1">
          <p15:clr>
            <a:srgbClr val="A4A3A4"/>
          </p15:clr>
        </p15:guide>
        <p15:guide id="3" orient="horz" pos="291" userDrawn="1">
          <p15:clr>
            <a:srgbClr val="A4A3A4"/>
          </p15:clr>
        </p15:guide>
        <p15:guide id="4" orient="horz" pos="678" userDrawn="1">
          <p15:clr>
            <a:srgbClr val="A4A3A4"/>
          </p15:clr>
        </p15:guide>
        <p15:guide id="5" orient="horz" pos="3960" userDrawn="1">
          <p15:clr>
            <a:srgbClr val="A4A3A4"/>
          </p15:clr>
        </p15:guide>
        <p15:guide id="6" pos="303" userDrawn="1">
          <p15:clr>
            <a:srgbClr val="A4A3A4"/>
          </p15:clr>
        </p15:guide>
        <p15:guide id="7" pos="7379" userDrawn="1">
          <p15:clr>
            <a:srgbClr val="A4A3A4"/>
          </p15:clr>
        </p15:guide>
        <p15:guide id="8" pos="1" userDrawn="1">
          <p15:clr>
            <a:srgbClr val="A4A3A4"/>
          </p15:clr>
        </p15:guide>
        <p15:guide id="9" orient="horz" pos="768">
          <p15:clr>
            <a:srgbClr val="A4A3A4"/>
          </p15:clr>
        </p15:guide>
        <p15:guide id="10" pos="3727">
          <p15:clr>
            <a:srgbClr val="A4A3A4"/>
          </p15:clr>
        </p15:guide>
        <p15:guide id="11" pos="3953">
          <p15:clr>
            <a:srgbClr val="A4A3A4"/>
          </p15:clr>
        </p15:guide>
        <p15:guide id="12" pos="76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108C9D-A979-C70B-5246-D2F86F71F302}" v="1482" dt="2019-09-23T09:27:38.486"/>
    <p1510:client id="{27035961-1D04-A52C-EC05-FF74DA625B94}" v="97" dt="2019-09-24T07:18:53.395"/>
    <p1510:client id="{543F5180-F00A-473E-8EDB-DE95B5FA1170}" v="87" dt="2019-09-23T07:59:19.767"/>
    <p1510:client id="{A67B41AE-065D-599A-E138-35C0B0A4A11B}" v="1531" dt="2019-09-23T22:12:50.897"/>
    <p1510:client id="{F5559654-137B-A813-324F-8FC7D01AA894}" v="2247" dt="2019-09-23T19:54:58.5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30"/>
    <p:restoredTop sz="85149"/>
  </p:normalViewPr>
  <p:slideViewPr>
    <p:cSldViewPr snapToGrid="0" snapToObjects="1" showGuides="1">
      <p:cViewPr>
        <p:scale>
          <a:sx n="60" d="100"/>
          <a:sy n="60" d="100"/>
        </p:scale>
        <p:origin x="144" y="848"/>
      </p:cViewPr>
      <p:guideLst>
        <p:guide orient="horz" pos="226"/>
        <p:guide orient="horz" pos="1139"/>
        <p:guide orient="horz" pos="291"/>
        <p:guide orient="horz" pos="678"/>
        <p:guide orient="horz" pos="3960"/>
        <p:guide pos="303"/>
        <p:guide pos="7379"/>
        <p:guide pos="1"/>
        <p:guide orient="horz" pos="768"/>
        <p:guide pos="3727"/>
        <p:guide pos="3953"/>
        <p:guide pos="767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3" d="100"/>
          <a:sy n="83" d="100"/>
        </p:scale>
        <p:origin x="-3378" y="-78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29EBC8-2BF0-4A39-9323-0AF78A2D9D8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98FE717-7842-4270-8A16-72B4B8F83C4E}">
      <dgm:prSet/>
      <dgm:spPr/>
      <dgm:t>
        <a:bodyPr/>
        <a:lstStyle/>
        <a:p>
          <a:r>
            <a:rPr lang="en-US" dirty="0"/>
            <a:t>Computational capacity &amp; storage</a:t>
          </a:r>
        </a:p>
      </dgm:t>
    </dgm:pt>
    <dgm:pt modelId="{02F691A8-BDAA-4920-BD77-103C9B946B14}" type="parTrans" cxnId="{C464D6E0-1C08-4433-AE01-AB386AEEB40C}">
      <dgm:prSet/>
      <dgm:spPr/>
      <dgm:t>
        <a:bodyPr/>
        <a:lstStyle/>
        <a:p>
          <a:endParaRPr lang="en-US"/>
        </a:p>
      </dgm:t>
    </dgm:pt>
    <dgm:pt modelId="{37FC8FD1-86AF-459C-A23B-5330C81F555C}" type="sibTrans" cxnId="{C464D6E0-1C08-4433-AE01-AB386AEEB40C}">
      <dgm:prSet/>
      <dgm:spPr/>
      <dgm:t>
        <a:bodyPr/>
        <a:lstStyle/>
        <a:p>
          <a:endParaRPr lang="en-US"/>
        </a:p>
      </dgm:t>
    </dgm:pt>
    <dgm:pt modelId="{8F0508F2-0663-4BA5-AA02-09614EFC3B0D}">
      <dgm:prSet/>
      <dgm:spPr/>
      <dgm:t>
        <a:bodyPr/>
        <a:lstStyle/>
        <a:p>
          <a:r>
            <a:rPr lang="en-US" dirty="0"/>
            <a:t>Dependency issues</a:t>
          </a:r>
        </a:p>
      </dgm:t>
    </dgm:pt>
    <dgm:pt modelId="{E8E58763-8F60-4E91-AACA-BE316F1F357D}" type="parTrans" cxnId="{E6522F93-C642-488C-A04C-7A065E0594B6}">
      <dgm:prSet/>
      <dgm:spPr/>
      <dgm:t>
        <a:bodyPr/>
        <a:lstStyle/>
        <a:p>
          <a:endParaRPr lang="en-US"/>
        </a:p>
      </dgm:t>
    </dgm:pt>
    <dgm:pt modelId="{1187F981-4B2F-4690-B3AF-E8FD1CFF2604}" type="sibTrans" cxnId="{E6522F93-C642-488C-A04C-7A065E0594B6}">
      <dgm:prSet/>
      <dgm:spPr/>
      <dgm:t>
        <a:bodyPr/>
        <a:lstStyle/>
        <a:p>
          <a:endParaRPr lang="en-US"/>
        </a:p>
      </dgm:t>
    </dgm:pt>
    <dgm:pt modelId="{ECD77683-CF04-4540-AA2A-A6F992648F22}">
      <dgm:prSet/>
      <dgm:spPr/>
      <dgm:t>
        <a:bodyPr/>
        <a:lstStyle/>
        <a:p>
          <a:r>
            <a:rPr lang="en-US" dirty="0"/>
            <a:t>Cleaning PMD data</a:t>
          </a:r>
        </a:p>
      </dgm:t>
    </dgm:pt>
    <dgm:pt modelId="{932C32E2-3828-4089-9E90-AE786FAFF2C4}" type="parTrans" cxnId="{E7D914AC-B0C0-4892-8051-49C5C9DC0CC1}">
      <dgm:prSet/>
      <dgm:spPr/>
      <dgm:t>
        <a:bodyPr/>
        <a:lstStyle/>
        <a:p>
          <a:endParaRPr lang="en-US"/>
        </a:p>
      </dgm:t>
    </dgm:pt>
    <dgm:pt modelId="{78107357-12F7-4B92-8E18-A5D5760E3929}" type="sibTrans" cxnId="{E7D914AC-B0C0-4892-8051-49C5C9DC0CC1}">
      <dgm:prSet/>
      <dgm:spPr/>
      <dgm:t>
        <a:bodyPr/>
        <a:lstStyle/>
        <a:p>
          <a:endParaRPr lang="en-US"/>
        </a:p>
      </dgm:t>
    </dgm:pt>
    <dgm:pt modelId="{0960C14D-B113-4CE7-9DEF-947C72B8E98B}">
      <dgm:prSet/>
      <dgm:spPr/>
      <dgm:t>
        <a:bodyPr/>
        <a:lstStyle/>
        <a:p>
          <a:pPr rtl="0"/>
          <a:r>
            <a:rPr lang="en-US" dirty="0"/>
            <a:t>Data </a:t>
          </a:r>
          <a:r>
            <a:rPr lang="en-US" dirty="0">
              <a:latin typeface="Calibri"/>
            </a:rPr>
            <a:t>annotation</a:t>
          </a:r>
        </a:p>
      </dgm:t>
    </dgm:pt>
    <dgm:pt modelId="{12B12163-2A38-40AF-B3F9-116BDBF03A75}" type="parTrans" cxnId="{5A181F7E-0626-4356-B6A9-F569A545D2E4}">
      <dgm:prSet/>
      <dgm:spPr/>
      <dgm:t>
        <a:bodyPr/>
        <a:lstStyle/>
        <a:p>
          <a:endParaRPr lang="en-US"/>
        </a:p>
      </dgm:t>
    </dgm:pt>
    <dgm:pt modelId="{F5F93E11-40BE-406B-A295-81B119A2F595}" type="sibTrans" cxnId="{5A181F7E-0626-4356-B6A9-F569A545D2E4}">
      <dgm:prSet/>
      <dgm:spPr/>
      <dgm:t>
        <a:bodyPr/>
        <a:lstStyle/>
        <a:p>
          <a:endParaRPr lang="en-US"/>
        </a:p>
      </dgm:t>
    </dgm:pt>
    <dgm:pt modelId="{66931F7A-B9E8-4853-9CF1-BB8ABB4858C8}">
      <dgm:prSet phldr="0"/>
      <dgm:spPr/>
      <dgm:t>
        <a:bodyPr/>
        <a:lstStyle/>
        <a:p>
          <a:pPr rtl="0"/>
          <a:r>
            <a:rPr lang="en-US" dirty="0"/>
            <a:t>R packages: GRanges</a:t>
          </a:r>
          <a:r>
            <a:rPr lang="en-US" dirty="0">
              <a:latin typeface="Calibri"/>
            </a:rPr>
            <a:t>, MethylSeekR</a:t>
          </a:r>
        </a:p>
      </dgm:t>
    </dgm:pt>
    <dgm:pt modelId="{663DD40A-F4F5-4896-A722-72A7207392A3}" type="parTrans" cxnId="{36A04A62-D56B-45CA-BFBB-E1D8F780E189}">
      <dgm:prSet/>
      <dgm:spPr/>
    </dgm:pt>
    <dgm:pt modelId="{8FC1D163-A791-4086-B37B-012F0197D296}" type="sibTrans" cxnId="{36A04A62-D56B-45CA-BFBB-E1D8F780E189}">
      <dgm:prSet/>
      <dgm:spPr/>
    </dgm:pt>
    <dgm:pt modelId="{931746A1-2BA1-4199-ACA4-D56812A2A6A1}" type="pres">
      <dgm:prSet presAssocID="{3629EBC8-2BF0-4A39-9323-0AF78A2D9D8C}" presName="linear" presStyleCnt="0">
        <dgm:presLayoutVars>
          <dgm:animLvl val="lvl"/>
          <dgm:resizeHandles val="exact"/>
        </dgm:presLayoutVars>
      </dgm:prSet>
      <dgm:spPr/>
    </dgm:pt>
    <dgm:pt modelId="{66D3578F-E187-4C8E-97E7-B9C85171CBA3}" type="pres">
      <dgm:prSet presAssocID="{F98FE717-7842-4270-8A16-72B4B8F83C4E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2081FFC7-CB5C-4DF7-A0D3-C289ADAA91F6}" type="pres">
      <dgm:prSet presAssocID="{37FC8FD1-86AF-459C-A23B-5330C81F555C}" presName="spacer" presStyleCnt="0"/>
      <dgm:spPr/>
    </dgm:pt>
    <dgm:pt modelId="{9FF73A35-E85F-44DD-9D86-F30A52CF60F5}" type="pres">
      <dgm:prSet presAssocID="{8F0508F2-0663-4BA5-AA02-09614EFC3B0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6EA91DE-14BC-425F-BA2F-139B4DB806BF}" type="pres">
      <dgm:prSet presAssocID="{1187F981-4B2F-4690-B3AF-E8FD1CFF2604}" presName="spacer" presStyleCnt="0"/>
      <dgm:spPr/>
    </dgm:pt>
    <dgm:pt modelId="{5FC16601-7F46-4183-AE4A-6C6F18B7695D}" type="pres">
      <dgm:prSet presAssocID="{ECD77683-CF04-4540-AA2A-A6F992648F22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BD4D493E-5215-46ED-BB41-B23A7257FE86}" type="pres">
      <dgm:prSet presAssocID="{78107357-12F7-4B92-8E18-A5D5760E3929}" presName="spacer" presStyleCnt="0"/>
      <dgm:spPr/>
    </dgm:pt>
    <dgm:pt modelId="{CB447D54-5EE7-4447-9034-580C09D3F114}" type="pres">
      <dgm:prSet presAssocID="{0960C14D-B113-4CE7-9DEF-947C72B8E98B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621C43C-6A5C-47E8-B705-BDE20E39A8CC}" type="pres">
      <dgm:prSet presAssocID="{F5F93E11-40BE-406B-A295-81B119A2F595}" presName="spacer" presStyleCnt="0"/>
      <dgm:spPr/>
    </dgm:pt>
    <dgm:pt modelId="{5767A1FC-C61C-4B03-8302-595FD070E0AD}" type="pres">
      <dgm:prSet presAssocID="{66931F7A-B9E8-4853-9CF1-BB8ABB4858C8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78DAD803-7889-43E2-82EC-A650D6C11D1A}" type="presOf" srcId="{8F0508F2-0663-4BA5-AA02-09614EFC3B0D}" destId="{9FF73A35-E85F-44DD-9D86-F30A52CF60F5}" srcOrd="0" destOrd="0" presId="urn:microsoft.com/office/officeart/2005/8/layout/vList2"/>
    <dgm:cxn modelId="{2708345D-D984-4FF6-876B-0BE08AA3EAC0}" type="presOf" srcId="{F98FE717-7842-4270-8A16-72B4B8F83C4E}" destId="{66D3578F-E187-4C8E-97E7-B9C85171CBA3}" srcOrd="0" destOrd="0" presId="urn:microsoft.com/office/officeart/2005/8/layout/vList2"/>
    <dgm:cxn modelId="{36A04A62-D56B-45CA-BFBB-E1D8F780E189}" srcId="{3629EBC8-2BF0-4A39-9323-0AF78A2D9D8C}" destId="{66931F7A-B9E8-4853-9CF1-BB8ABB4858C8}" srcOrd="4" destOrd="0" parTransId="{663DD40A-F4F5-4896-A722-72A7207392A3}" sibTransId="{8FC1D163-A791-4086-B37B-012F0197D296}"/>
    <dgm:cxn modelId="{8489F14D-63CC-48EF-AC54-EC4F613A266A}" type="presOf" srcId="{66931F7A-B9E8-4853-9CF1-BB8ABB4858C8}" destId="{5767A1FC-C61C-4B03-8302-595FD070E0AD}" srcOrd="0" destOrd="0" presId="urn:microsoft.com/office/officeart/2005/8/layout/vList2"/>
    <dgm:cxn modelId="{5A181F7E-0626-4356-B6A9-F569A545D2E4}" srcId="{3629EBC8-2BF0-4A39-9323-0AF78A2D9D8C}" destId="{0960C14D-B113-4CE7-9DEF-947C72B8E98B}" srcOrd="3" destOrd="0" parTransId="{12B12163-2A38-40AF-B3F9-116BDBF03A75}" sibTransId="{F5F93E11-40BE-406B-A295-81B119A2F595}"/>
    <dgm:cxn modelId="{2FD82C84-53A1-4695-B0B4-593042320CAA}" type="presOf" srcId="{3629EBC8-2BF0-4A39-9323-0AF78A2D9D8C}" destId="{931746A1-2BA1-4199-ACA4-D56812A2A6A1}" srcOrd="0" destOrd="0" presId="urn:microsoft.com/office/officeart/2005/8/layout/vList2"/>
    <dgm:cxn modelId="{E6522F93-C642-488C-A04C-7A065E0594B6}" srcId="{3629EBC8-2BF0-4A39-9323-0AF78A2D9D8C}" destId="{8F0508F2-0663-4BA5-AA02-09614EFC3B0D}" srcOrd="1" destOrd="0" parTransId="{E8E58763-8F60-4E91-AACA-BE316F1F357D}" sibTransId="{1187F981-4B2F-4690-B3AF-E8FD1CFF2604}"/>
    <dgm:cxn modelId="{E7D914AC-B0C0-4892-8051-49C5C9DC0CC1}" srcId="{3629EBC8-2BF0-4A39-9323-0AF78A2D9D8C}" destId="{ECD77683-CF04-4540-AA2A-A6F992648F22}" srcOrd="2" destOrd="0" parTransId="{932C32E2-3828-4089-9E90-AE786FAFF2C4}" sibTransId="{78107357-12F7-4B92-8E18-A5D5760E3929}"/>
    <dgm:cxn modelId="{C464D6E0-1C08-4433-AE01-AB386AEEB40C}" srcId="{3629EBC8-2BF0-4A39-9323-0AF78A2D9D8C}" destId="{F98FE717-7842-4270-8A16-72B4B8F83C4E}" srcOrd="0" destOrd="0" parTransId="{02F691A8-BDAA-4920-BD77-103C9B946B14}" sibTransId="{37FC8FD1-86AF-459C-A23B-5330C81F555C}"/>
    <dgm:cxn modelId="{4CD643E1-D59D-42FE-AADD-FA774521AD46}" type="presOf" srcId="{ECD77683-CF04-4540-AA2A-A6F992648F22}" destId="{5FC16601-7F46-4183-AE4A-6C6F18B7695D}" srcOrd="0" destOrd="0" presId="urn:microsoft.com/office/officeart/2005/8/layout/vList2"/>
    <dgm:cxn modelId="{97C3CEF9-4014-4050-B682-BD34C8C19BE4}" type="presOf" srcId="{0960C14D-B113-4CE7-9DEF-947C72B8E98B}" destId="{CB447D54-5EE7-4447-9034-580C09D3F114}" srcOrd="0" destOrd="0" presId="urn:microsoft.com/office/officeart/2005/8/layout/vList2"/>
    <dgm:cxn modelId="{6A34E53E-9C85-4158-8304-A8C9C48BE165}" type="presParOf" srcId="{931746A1-2BA1-4199-ACA4-D56812A2A6A1}" destId="{66D3578F-E187-4C8E-97E7-B9C85171CBA3}" srcOrd="0" destOrd="0" presId="urn:microsoft.com/office/officeart/2005/8/layout/vList2"/>
    <dgm:cxn modelId="{04069CFC-A2E7-4EAB-B614-E1FA9071E248}" type="presParOf" srcId="{931746A1-2BA1-4199-ACA4-D56812A2A6A1}" destId="{2081FFC7-CB5C-4DF7-A0D3-C289ADAA91F6}" srcOrd="1" destOrd="0" presId="urn:microsoft.com/office/officeart/2005/8/layout/vList2"/>
    <dgm:cxn modelId="{C5C2C829-AB98-48DA-A22F-D7918449002E}" type="presParOf" srcId="{931746A1-2BA1-4199-ACA4-D56812A2A6A1}" destId="{9FF73A35-E85F-44DD-9D86-F30A52CF60F5}" srcOrd="2" destOrd="0" presId="urn:microsoft.com/office/officeart/2005/8/layout/vList2"/>
    <dgm:cxn modelId="{F184CFC3-87A6-4DC1-9AFB-70B4083E0248}" type="presParOf" srcId="{931746A1-2BA1-4199-ACA4-D56812A2A6A1}" destId="{46EA91DE-14BC-425F-BA2F-139B4DB806BF}" srcOrd="3" destOrd="0" presId="urn:microsoft.com/office/officeart/2005/8/layout/vList2"/>
    <dgm:cxn modelId="{47D82272-8175-4163-B59B-9ADF51633FFC}" type="presParOf" srcId="{931746A1-2BA1-4199-ACA4-D56812A2A6A1}" destId="{5FC16601-7F46-4183-AE4A-6C6F18B7695D}" srcOrd="4" destOrd="0" presId="urn:microsoft.com/office/officeart/2005/8/layout/vList2"/>
    <dgm:cxn modelId="{78DFC7DD-7D97-4535-9B6A-C829CC76FED4}" type="presParOf" srcId="{931746A1-2BA1-4199-ACA4-D56812A2A6A1}" destId="{BD4D493E-5215-46ED-BB41-B23A7257FE86}" srcOrd="5" destOrd="0" presId="urn:microsoft.com/office/officeart/2005/8/layout/vList2"/>
    <dgm:cxn modelId="{DE04A86D-B1C1-45A3-BCAB-20EEBFDA3FEE}" type="presParOf" srcId="{931746A1-2BA1-4199-ACA4-D56812A2A6A1}" destId="{CB447D54-5EE7-4447-9034-580C09D3F114}" srcOrd="6" destOrd="0" presId="urn:microsoft.com/office/officeart/2005/8/layout/vList2"/>
    <dgm:cxn modelId="{D676DE5B-392F-4374-8D7B-39E1CA668EE7}" type="presParOf" srcId="{931746A1-2BA1-4199-ACA4-D56812A2A6A1}" destId="{9621C43C-6A5C-47E8-B705-BDE20E39A8CC}" srcOrd="7" destOrd="0" presId="urn:microsoft.com/office/officeart/2005/8/layout/vList2"/>
    <dgm:cxn modelId="{3DF8FAE3-3801-411B-9CA0-9686F352CE9D}" type="presParOf" srcId="{931746A1-2BA1-4199-ACA4-D56812A2A6A1}" destId="{5767A1FC-C61C-4B03-8302-595FD070E0A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D3578F-E187-4C8E-97E7-B9C85171CBA3}">
      <dsp:nvSpPr>
        <dsp:cNvPr id="0" name=""/>
        <dsp:cNvSpPr/>
      </dsp:nvSpPr>
      <dsp:spPr>
        <a:xfrm>
          <a:off x="0" y="40653"/>
          <a:ext cx="5996908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Computational capacity &amp; storage</a:t>
          </a:r>
        </a:p>
      </dsp:txBody>
      <dsp:txXfrm>
        <a:off x="28100" y="68753"/>
        <a:ext cx="5940708" cy="519439"/>
      </dsp:txXfrm>
    </dsp:sp>
    <dsp:sp modelId="{9FF73A35-E85F-44DD-9D86-F30A52CF60F5}">
      <dsp:nvSpPr>
        <dsp:cNvPr id="0" name=""/>
        <dsp:cNvSpPr/>
      </dsp:nvSpPr>
      <dsp:spPr>
        <a:xfrm>
          <a:off x="0" y="685413"/>
          <a:ext cx="5996908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Dependency issues</a:t>
          </a:r>
        </a:p>
      </dsp:txBody>
      <dsp:txXfrm>
        <a:off x="28100" y="713513"/>
        <a:ext cx="5940708" cy="519439"/>
      </dsp:txXfrm>
    </dsp:sp>
    <dsp:sp modelId="{5FC16601-7F46-4183-AE4A-6C6F18B7695D}">
      <dsp:nvSpPr>
        <dsp:cNvPr id="0" name=""/>
        <dsp:cNvSpPr/>
      </dsp:nvSpPr>
      <dsp:spPr>
        <a:xfrm>
          <a:off x="0" y="1330173"/>
          <a:ext cx="5996908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Cleaning PMD data</a:t>
          </a:r>
        </a:p>
      </dsp:txBody>
      <dsp:txXfrm>
        <a:off x="28100" y="1358273"/>
        <a:ext cx="5940708" cy="519439"/>
      </dsp:txXfrm>
    </dsp:sp>
    <dsp:sp modelId="{CB447D54-5EE7-4447-9034-580C09D3F114}">
      <dsp:nvSpPr>
        <dsp:cNvPr id="0" name=""/>
        <dsp:cNvSpPr/>
      </dsp:nvSpPr>
      <dsp:spPr>
        <a:xfrm>
          <a:off x="0" y="1974933"/>
          <a:ext cx="5996908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 </a:t>
          </a:r>
          <a:r>
            <a:rPr lang="en-US" sz="2400" kern="1200" dirty="0">
              <a:latin typeface="Calibri"/>
            </a:rPr>
            <a:t>annotation</a:t>
          </a:r>
        </a:p>
      </dsp:txBody>
      <dsp:txXfrm>
        <a:off x="28100" y="2003033"/>
        <a:ext cx="5940708" cy="519439"/>
      </dsp:txXfrm>
    </dsp:sp>
    <dsp:sp modelId="{5767A1FC-C61C-4B03-8302-595FD070E0AD}">
      <dsp:nvSpPr>
        <dsp:cNvPr id="0" name=""/>
        <dsp:cNvSpPr/>
      </dsp:nvSpPr>
      <dsp:spPr>
        <a:xfrm>
          <a:off x="0" y="2619693"/>
          <a:ext cx="5996908" cy="5756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R packages: GRanges</a:t>
          </a:r>
          <a:r>
            <a:rPr lang="en-US" sz="2400" kern="1200" dirty="0">
              <a:latin typeface="Calibri"/>
            </a:rPr>
            <a:t>, MethylSeekR</a:t>
          </a:r>
        </a:p>
      </dsp:txBody>
      <dsp:txXfrm>
        <a:off x="28100" y="2647793"/>
        <a:ext cx="5940708" cy="5194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US" dirty="0">
              <a:latin typeface="Fira Sans" panose="020B05030500000200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F3440D4E-0ECE-4429-BE4E-546929EACE37}" type="datetimeFigureOut">
              <a:rPr lang="en-US" smtClean="0">
                <a:latin typeface="Fira Sans" panose="020B0503050000020004" pitchFamily="34" charset="0"/>
              </a:rPr>
              <a:t>9/24/2019</a:t>
            </a:fld>
            <a:endParaRPr lang="en-US" dirty="0">
              <a:latin typeface="Fira Sans" panose="020B05030500000200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US" dirty="0">
              <a:latin typeface="Fira Sans" panose="020B05030500000200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B2E954EE-6DA8-4DF4-9C47-E8DA9D8A0458}" type="slidenum">
              <a:rPr lang="en-US" smtClean="0">
                <a:latin typeface="Fira Sans" panose="020B0503050000020004" pitchFamily="34" charset="0"/>
              </a:rPr>
              <a:t>‹#›</a:t>
            </a:fld>
            <a:endParaRPr lang="en-US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60315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 b="0" i="0">
                <a:latin typeface="Fira Sans" panose="020B05030500000200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 b="0" i="0">
                <a:latin typeface="Fira Sans" panose="020B0503050000020004" pitchFamily="34" charset="0"/>
              </a:defRPr>
            </a:lvl1pPr>
          </a:lstStyle>
          <a:p>
            <a:fld id="{9C78FE0C-3534-4A74-BF3C-3AB81133CC20}" type="datetimeFigureOut">
              <a:rPr lang="en-US" smtClean="0"/>
              <a:pPr/>
              <a:t>9/24/2019</a:t>
            </a:fld>
            <a:endParaRPr lang="en-US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US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 b="0" i="0">
                <a:latin typeface="Fira Sans" panose="020B05030500000200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 b="0" i="0">
                <a:latin typeface="Fira Sans" panose="020B0503050000020004" pitchFamily="34" charset="0"/>
              </a:defRPr>
            </a:lvl1pPr>
          </a:lstStyle>
          <a:p>
            <a:fld id="{D81AF5C6-4EA8-428A-8EBD-B71E55EEE3B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735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Fira Sans" panose="020B05030500000200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Fira Sans" panose="020B05030500000200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Fira Sans" panose="020B05030500000200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Fira Sans" panose="020B05030500000200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Fira Sans" panose="020B05030500000200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What are they?</a:t>
            </a: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Graph from paper</a:t>
            </a: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VISUAL: that meth cliff thing nav always draws  - talk about promoter strength and mutation</a:t>
            </a: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what are their characteristics, profile, what do they look like, past research, current research has revealed, difference to promoter methylation</a:t>
            </a: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Ave count of CpG's per PMD...</a:t>
            </a: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non-clonal variants in PMD regions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AF5C6-4EA8-428A-8EBD-B71E55EEE3B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19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Mutation rate higher</a:t>
            </a: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what are their characteristics, profile, what do they look like, past research, current research has revealed, difference to promoter methylation</a:t>
            </a: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non-clonal variants in PMD regions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AF5C6-4EA8-428A-8EBD-B71E55EEE3B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216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Fira Sans"/>
              </a:rPr>
              <a:t>Initially found in placenta outside of cancer </a:t>
            </a:r>
            <a:endParaRPr lang="en-US" dirty="0"/>
          </a:p>
          <a:p>
            <a:pPr>
              <a:lnSpc>
                <a:spcPts val="2900"/>
              </a:lnSpc>
              <a:spcBef>
                <a:spcPts val="500"/>
              </a:spcBef>
            </a:pPr>
            <a:endParaRPr lang="en-US" dirty="0">
              <a:latin typeface="Fira Sans"/>
            </a:endParaRP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,Sans-Serif"/>
              <a:buChar char="•"/>
            </a:pPr>
            <a:r>
              <a:rPr lang="en-US" dirty="0">
                <a:latin typeface="Fira Sans"/>
              </a:rPr>
              <a:t>Groundbreaking studies 2018 that established how widespread they are</a:t>
            </a: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,Sans-Serif"/>
              <a:buChar char="•"/>
            </a:pPr>
            <a:r>
              <a:rPr lang="en-US" dirty="0">
                <a:latin typeface="Fira Sans"/>
              </a:rPr>
              <a:t>VISUAL: PMD tracks in normal cells and cancer on next slide</a:t>
            </a:r>
            <a:endParaRPr lang="en-US" dirty="0"/>
          </a:p>
          <a:p>
            <a:pPr>
              <a:lnSpc>
                <a:spcPts val="2900"/>
              </a:lnSpc>
              <a:spcBef>
                <a:spcPts val="500"/>
              </a:spcBef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AF5C6-4EA8-428A-8EBD-B71E55EEE3B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658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PMDs are widespread, found in 20-40% of genome</a:t>
            </a: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Replication timing predicted by heterochromatin signature in PMDs</a:t>
            </a:r>
            <a:endParaRPr lang="en-US" dirty="0"/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Heterochromatin signature is interesting within PMDs but harder to study</a:t>
            </a:r>
            <a:endParaRPr lang="en-US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AF5C6-4EA8-428A-8EBD-B71E55EEE3B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841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 err="1">
                <a:latin typeface="Fira Sans"/>
              </a:rPr>
              <a:t>Medecom</a:t>
            </a:r>
            <a:r>
              <a:rPr lang="en-US" dirty="0">
                <a:latin typeface="Fira Sans"/>
              </a:rPr>
              <a:t>: one of the developers is DKFZ</a:t>
            </a:r>
          </a:p>
          <a:p>
            <a:pPr lvl="1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Attempts to deconvolve cell composition using methylation data (WGBS)</a:t>
            </a:r>
          </a:p>
          <a:p>
            <a:pPr lvl="1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Latent methylation components are extracted via NMF – represent the amount of diff cell populations</a:t>
            </a:r>
          </a:p>
          <a:p>
            <a:pPr lvl="1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>
                <a:latin typeface="Fira Sans"/>
              </a:rPr>
              <a:t>Has docs and a visualization tool</a:t>
            </a: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 err="1">
                <a:latin typeface="Fira Sans"/>
              </a:rPr>
              <a:t>MseekR</a:t>
            </a:r>
            <a:endParaRPr lang="en-US" dirty="0">
              <a:latin typeface="Fira Sans"/>
            </a:endParaRPr>
          </a:p>
          <a:p>
            <a:pPr marL="359410" indent="-359410">
              <a:lnSpc>
                <a:spcPts val="2900"/>
              </a:lnSpc>
              <a:spcBef>
                <a:spcPts val="500"/>
              </a:spcBef>
              <a:buFont typeface="Arial"/>
              <a:buChar char="•"/>
            </a:pPr>
            <a:r>
              <a:rPr lang="en-US" dirty="0"/>
              <a:t>Where are they used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AF5C6-4EA8-428A-8EBD-B71E55EEE3B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3565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Fira Sans"/>
              </a:rPr>
              <a:t>MethylSeekR</a:t>
            </a:r>
            <a:r>
              <a:rPr lang="en-US" dirty="0">
                <a:latin typeface="Fira Sans"/>
              </a:rPr>
              <a:t> paper has over 600 citations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AF5C6-4EA8-428A-8EBD-B71E55EEE3B9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802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>
                <a:latin typeface="Fira Sans"/>
              </a:rPr>
              <a:t>Unmethylated has highest, near 0 ave. Meth</a:t>
            </a:r>
            <a:endParaRPr lang="en-US"/>
          </a:p>
          <a:p>
            <a:endParaRPr lang="en-GB" dirty="0"/>
          </a:p>
          <a:p>
            <a:r>
              <a:rPr lang="en-GB">
                <a:latin typeface="Fira Sans"/>
              </a:rPr>
              <a:t>SCALES AREN'T The same</a:t>
            </a:r>
            <a:endParaRPr lang="en-GB"/>
          </a:p>
          <a:p>
            <a:endParaRPr lang="en-GB" dirty="0">
              <a:latin typeface="Fira Sans"/>
            </a:endParaRPr>
          </a:p>
          <a:p>
            <a:r>
              <a:rPr lang="en-GB">
                <a:latin typeface="Fira Sans"/>
              </a:rPr>
              <a:t>Small part of PMDs get classed as UMRs or HMDs – MethylSeekR problem</a:t>
            </a:r>
            <a:endParaRPr lang="en-GB" dirty="0"/>
          </a:p>
          <a:p>
            <a:endParaRPr lang="en-GB" dirty="0"/>
          </a:p>
          <a:p>
            <a:r>
              <a:rPr lang="en-GB">
                <a:latin typeface="Fira Sans"/>
              </a:rPr>
              <a:t>PMDs and HMDs overlap a lot too; in T cell distribution they are being miscalled</a:t>
            </a:r>
            <a:endParaRPr lang="en-GB" dirty="0"/>
          </a:p>
          <a:p>
            <a:r>
              <a:rPr lang="en-GB">
                <a:latin typeface="Fira Sans"/>
              </a:rPr>
              <a:t>This is why coverage needs to be high to minimize these mistakes</a:t>
            </a:r>
            <a:endParaRPr lang="en-GB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AF5C6-4EA8-428A-8EBD-B71E55EEE3B9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5494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AF5C6-4EA8-428A-8EBD-B71E55EEE3B9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6468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latin typeface="Fira Sans"/>
              </a:rPr>
              <a:t>Don't talk about external challenges like lack of access to data</a:t>
            </a:r>
            <a:endParaRPr lang="en-GB" dirty="0"/>
          </a:p>
          <a:p>
            <a:endParaRPr lang="en-GB" dirty="0"/>
          </a:p>
          <a:p>
            <a:r>
              <a:rPr lang="en-GB" dirty="0">
                <a:latin typeface="Fira Sans"/>
              </a:rPr>
              <a:t>1. </a:t>
            </a:r>
            <a:r>
              <a:rPr lang="en-US" dirty="0" err="1">
                <a:latin typeface="Fira Sans"/>
              </a:rPr>
              <a:t>MethylSeekR</a:t>
            </a:r>
            <a:r>
              <a:rPr lang="en-US" dirty="0">
                <a:latin typeface="Fira Sans"/>
              </a:rPr>
              <a:t> space BUT NOT JUST THAT; making things efficient enough so that they could be processed and run in the first place by the program itself was sometimes challenging</a:t>
            </a:r>
          </a:p>
          <a:p>
            <a:r>
              <a:rPr lang="en-US" dirty="0">
                <a:latin typeface="Fira Sans"/>
              </a:rPr>
              <a:t>2. solve with nice </a:t>
            </a:r>
            <a:r>
              <a:rPr lang="en-US" dirty="0" err="1">
                <a:latin typeface="Fira Sans"/>
              </a:rPr>
              <a:t>virt</a:t>
            </a:r>
            <a:r>
              <a:rPr lang="en-US" dirty="0">
                <a:latin typeface="Fira Sans"/>
              </a:rPr>
              <a:t> env</a:t>
            </a:r>
          </a:p>
          <a:p>
            <a:r>
              <a:rPr lang="en-US" dirty="0">
                <a:latin typeface="Fira Sans"/>
              </a:rPr>
              <a:t>3. </a:t>
            </a:r>
            <a:r>
              <a:rPr lang="en-US" dirty="0" err="1">
                <a:latin typeface="Fira Sans"/>
              </a:rPr>
              <a:t>dataframes</a:t>
            </a:r>
            <a:r>
              <a:rPr lang="en-US" dirty="0">
                <a:latin typeface="Fira Sans"/>
              </a:rPr>
              <a:t> not running </a:t>
            </a:r>
            <a:r>
              <a:rPr lang="en-US" dirty="0" err="1">
                <a:latin typeface="Fira Sans"/>
              </a:rPr>
              <a:t>cuz</a:t>
            </a:r>
            <a:r>
              <a:rPr lang="en-US" dirty="0">
                <a:latin typeface="Fira Sans"/>
              </a:rPr>
              <a:t> they were too large (@Julius), hacky for loops and ifs, solution finally with </a:t>
            </a:r>
            <a:r>
              <a:rPr lang="en-US" dirty="0" err="1">
                <a:latin typeface="Fira Sans"/>
              </a:rPr>
              <a:t>numpy</a:t>
            </a:r>
            <a:endParaRPr lang="en-US" dirty="0">
              <a:latin typeface="Fira Sans"/>
            </a:endParaRPr>
          </a:p>
          <a:p>
            <a:r>
              <a:rPr lang="en-US" dirty="0">
                <a:latin typeface="Fira Sans"/>
              </a:rPr>
              <a:t>4. Matching original cell data with transformed one.........</a:t>
            </a:r>
          </a:p>
          <a:p>
            <a:endParaRPr lang="en-US" dirty="0">
              <a:latin typeface="Fira Sans"/>
            </a:endParaRPr>
          </a:p>
          <a:p>
            <a:r>
              <a:rPr lang="en-US" dirty="0">
                <a:latin typeface="Fira Sans"/>
              </a:rPr>
              <a:t>R packages: docs ok for the things I was using, ofc there were many small things that are specific to the program that trip you up before you can debug them, pandas is like a more powerful granges </a:t>
            </a:r>
            <a:r>
              <a:rPr lang="en-US" dirty="0" err="1">
                <a:latin typeface="Fira Sans"/>
              </a:rPr>
              <a:t>tho</a:t>
            </a:r>
            <a:endParaRPr lang="en-US" dirty="0" err="1"/>
          </a:p>
          <a:p>
            <a:endParaRPr lang="en-US" dirty="0">
              <a:latin typeface="Fira San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AF5C6-4EA8-428A-8EBD-B71E55EEE3B9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070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63340245"/>
              </p:ext>
            </p:extLst>
          </p:nvPr>
        </p:nvGraphicFramePr>
        <p:xfrm>
          <a:off x="2119" y="1593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9" name="Objekt 8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93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/>
          <p:cNvSpPr/>
          <p:nvPr userDrawn="1"/>
        </p:nvSpPr>
        <p:spPr>
          <a:xfrm>
            <a:off x="480000" y="360000"/>
            <a:ext cx="11232000" cy="469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Fira Sans" panose="020B05030500000200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78400" y="1778401"/>
            <a:ext cx="10239172" cy="44884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>
              <a:lnSpc>
                <a:spcPts val="3500"/>
              </a:lnSpc>
              <a:defRPr sz="3200" b="1" cap="all" baseline="0">
                <a:solidFill>
                  <a:schemeClr val="bg1"/>
                </a:solidFill>
                <a:latin typeface="Fira Sans" panose="020B05030500000200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78399" y="3214805"/>
            <a:ext cx="10261125" cy="333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ts val="2600"/>
              </a:lnSpc>
              <a:buNone/>
              <a:defRPr sz="2200" b="0" cap="none" baseline="0">
                <a:solidFill>
                  <a:schemeClr val="bg1"/>
                </a:solidFill>
                <a:latin typeface="Fira Sans" panose="020B05030500000200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1178400" y="360000"/>
            <a:ext cx="208800" cy="7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475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boxes_colour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 userDrawn="1"/>
        </p:nvCxnSpPr>
        <p:spPr>
          <a:xfrm>
            <a:off x="480000" y="1440000"/>
            <a:ext cx="11232000" cy="0"/>
          </a:xfrm>
          <a:prstGeom prst="line">
            <a:avLst/>
          </a:prstGeom>
          <a:ln w="63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1484376" y="6408005"/>
            <a:ext cx="227626" cy="138499"/>
          </a:xfrm>
        </p:spPr>
        <p:txBody>
          <a:bodyPr wrap="none" lIns="0" tIns="0" rIns="0" bIns="0">
            <a:spAutoFit/>
          </a:bodyPr>
          <a:lstStyle>
            <a:lvl1pPr>
              <a:defRPr sz="900" b="1">
                <a:solidFill>
                  <a:schemeClr val="tx1"/>
                </a:solidFill>
              </a:defRPr>
            </a:lvl1pPr>
          </a:lstStyle>
          <a:p>
            <a:fld id="{53081EA8-CE98-4B8F-8356-7C55684DC43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55223" cy="138499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>
              <a:defRPr lang="de-DE" sz="9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13"/>
          </p:nvPr>
        </p:nvSpPr>
        <p:spPr>
          <a:xfrm>
            <a:off x="480483" y="1800000"/>
            <a:ext cx="5436130" cy="4176000"/>
          </a:xfrm>
          <a:prstGeom prst="rect">
            <a:avLst/>
          </a:prstGeom>
          <a:solidFill>
            <a:schemeClr val="accent1"/>
          </a:solidFill>
        </p:spPr>
        <p:txBody>
          <a:bodyPr lIns="89999" tIns="198013" rIns="90000" bIns="90000"/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Fira Sans" panose="020B0503050000020004" pitchFamily="34" charset="0"/>
              </a:defRPr>
            </a:lvl1pPr>
            <a:lvl2pPr marL="0" indent="0" algn="ctr">
              <a:buNone/>
              <a:defRPr sz="1800" b="1">
                <a:solidFill>
                  <a:schemeClr val="bg1"/>
                </a:solidFill>
              </a:defRPr>
            </a:lvl2pPr>
            <a:lvl3pPr marL="0" indent="0" algn="ctr">
              <a:buNone/>
              <a:defRPr sz="1800" b="1">
                <a:solidFill>
                  <a:schemeClr val="bg1"/>
                </a:solidFill>
              </a:defRPr>
            </a:lvl3pPr>
            <a:lvl4pPr marL="0" indent="0" algn="ctr">
              <a:buNone/>
              <a:defRPr sz="1800" b="1">
                <a:solidFill>
                  <a:schemeClr val="bg1"/>
                </a:solidFill>
              </a:defRPr>
            </a:lvl4pPr>
            <a:lvl5pPr marL="0" indent="0" algn="ctr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4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6275388" y="1800000"/>
            <a:ext cx="5438245" cy="4176000"/>
          </a:xfrm>
          <a:prstGeom prst="rect">
            <a:avLst/>
          </a:prstGeom>
          <a:solidFill>
            <a:schemeClr val="accent1"/>
          </a:solidFill>
        </p:spPr>
        <p:txBody>
          <a:bodyPr lIns="89999" tIns="198013" rIns="90000" bIns="90000"/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Fira Sans" panose="020B0503050000020004" pitchFamily="34" charset="0"/>
              </a:defRPr>
            </a:lvl1pPr>
            <a:lvl2pPr marL="0" indent="0" algn="ctr">
              <a:buNone/>
              <a:defRPr sz="1800" b="1">
                <a:solidFill>
                  <a:schemeClr val="bg1"/>
                </a:solidFill>
              </a:defRPr>
            </a:lvl2pPr>
            <a:lvl3pPr marL="0" indent="0" algn="ctr">
              <a:buNone/>
              <a:defRPr sz="1800" b="1">
                <a:solidFill>
                  <a:schemeClr val="bg1"/>
                </a:solidFill>
              </a:defRPr>
            </a:lvl3pPr>
            <a:lvl4pPr marL="0" indent="0" algn="ctr">
              <a:buNone/>
              <a:defRPr sz="1800" b="1">
                <a:solidFill>
                  <a:schemeClr val="bg1"/>
                </a:solidFill>
              </a:defRPr>
            </a:lvl4pPr>
            <a:lvl5pPr marL="0" indent="0" algn="ctr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9" name="Titel 1"/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ts val="3400"/>
              </a:lnSpc>
              <a:defRPr sz="3000" b="1">
                <a:solidFill>
                  <a:schemeClr val="accent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3A9D0FAC-AE05-D04C-82F1-7F78C22362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267" y="355605"/>
            <a:ext cx="2181957" cy="9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8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 userDrawn="1"/>
        </p:nvCxnSpPr>
        <p:spPr>
          <a:xfrm>
            <a:off x="480000" y="1440000"/>
            <a:ext cx="11232000" cy="0"/>
          </a:xfrm>
          <a:prstGeom prst="line">
            <a:avLst/>
          </a:prstGeom>
          <a:ln w="63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80484" y="1800000"/>
            <a:ext cx="11232000" cy="4248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ts val="5000"/>
              </a:lnSpc>
              <a:spcBef>
                <a:spcPts val="500"/>
              </a:spcBef>
              <a:buNone/>
              <a:defRPr sz="4000" b="1" i="0">
                <a:solidFill>
                  <a:schemeClr val="accent1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400">
                <a:solidFill>
                  <a:schemeClr val="accent4"/>
                </a:solidFill>
              </a:defRPr>
            </a:lvl2pPr>
            <a:lvl3pPr marL="914400" indent="0">
              <a:buNone/>
              <a:defRPr sz="2400">
                <a:solidFill>
                  <a:schemeClr val="accent4"/>
                </a:solidFill>
              </a:defRPr>
            </a:lvl3pPr>
            <a:lvl4pPr marL="1371600" indent="0">
              <a:buNone/>
              <a:defRPr sz="2400">
                <a:solidFill>
                  <a:schemeClr val="accent4"/>
                </a:solidFill>
              </a:defRPr>
            </a:lvl4pPr>
            <a:lvl5pPr marL="1828800" indent="0">
              <a:buNone/>
              <a:defRPr sz="2400">
                <a:solidFill>
                  <a:schemeClr val="accent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Single Statement. Text Purple.</a:t>
            </a:r>
            <a:br>
              <a:rPr lang="en-US" dirty="0"/>
            </a:br>
            <a:r>
              <a:rPr lang="en-US" dirty="0"/>
              <a:t>Calibri Bold. 40pt.</a:t>
            </a:r>
            <a:endParaRPr lang="de-DE" dirty="0"/>
          </a:p>
        </p:txBody>
      </p:sp>
      <p:sp>
        <p:nvSpPr>
          <p:cNvPr id="1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1484376" y="6408005"/>
            <a:ext cx="227626" cy="138499"/>
          </a:xfrm>
        </p:spPr>
        <p:txBody>
          <a:bodyPr wrap="none" lIns="0" tIns="0" rIns="0" bIns="0">
            <a:spAutoFit/>
          </a:bodyPr>
          <a:lstStyle>
            <a:lvl1pPr>
              <a:defRPr sz="900" b="1">
                <a:solidFill>
                  <a:schemeClr val="tx1"/>
                </a:solidFill>
              </a:defRPr>
            </a:lvl1pPr>
          </a:lstStyle>
          <a:p>
            <a:fld id="{53081EA8-CE98-4B8F-8356-7C55684DC43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55223" cy="138499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>
              <a:defRPr lang="de-DE" sz="9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ts val="3400"/>
              </a:lnSpc>
              <a:defRPr sz="3000" b="1">
                <a:solidFill>
                  <a:schemeClr val="accent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74878B4-ADAB-4C4E-A172-33EFE561EF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267" y="355605"/>
            <a:ext cx="2181957" cy="9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932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 userDrawn="1"/>
        </p:nvCxnSpPr>
        <p:spPr>
          <a:xfrm>
            <a:off x="480000" y="1440000"/>
            <a:ext cx="11232000" cy="0"/>
          </a:xfrm>
          <a:prstGeom prst="line">
            <a:avLst/>
          </a:prstGeom>
          <a:ln w="63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Inhaltsplatzhalter 2"/>
          <p:cNvSpPr>
            <a:spLocks noGrp="1"/>
          </p:cNvSpPr>
          <p:nvPr>
            <p:ph sz="half" idx="13"/>
          </p:nvPr>
        </p:nvSpPr>
        <p:spPr>
          <a:xfrm>
            <a:off x="6288001" y="1800003"/>
            <a:ext cx="5424000" cy="2104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333375" indent="0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2pPr>
            <a:lvl3pPr marL="590550" indent="0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>
                <a:solidFill>
                  <a:schemeClr val="tx1"/>
                </a:solidFill>
              </a:defRPr>
            </a:lvl3pPr>
            <a:lvl4pPr marL="1828800" indent="-457200"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accent4"/>
                </a:solidFill>
              </a:defRPr>
            </a:lvl4pPr>
            <a:lvl5pPr marL="2286000" indent="-457200"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accent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4" name="Tabellenplatzhalter 13"/>
          <p:cNvSpPr>
            <a:spLocks noGrp="1"/>
          </p:cNvSpPr>
          <p:nvPr>
            <p:ph type="tbl" sz="quarter" idx="15" hasCustomPrompt="1"/>
          </p:nvPr>
        </p:nvSpPr>
        <p:spPr>
          <a:xfrm>
            <a:off x="480486" y="1808161"/>
            <a:ext cx="5422897" cy="3600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 lang="en-US" sz="1400" b="0" i="0">
                <a:solidFill>
                  <a:srgbClr val="00B050"/>
                </a:solidFill>
                <a:latin typeface="Fira Sans" panose="020B0503050000020004" pitchFamily="34" charset="0"/>
              </a:defRPr>
            </a:lvl1pPr>
          </a:lstStyle>
          <a:p>
            <a:pPr marL="0" lvl="0" indent="0">
              <a:buNone/>
            </a:pPr>
            <a:r>
              <a:rPr lang="en-US" dirty="0"/>
              <a:t>Table</a:t>
            </a:r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16"/>
          </p:nvPr>
        </p:nvSpPr>
        <p:spPr>
          <a:xfrm>
            <a:off x="480001" y="5508000"/>
            <a:ext cx="5422897" cy="12554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1680"/>
              </a:lnSpc>
              <a:buNone/>
              <a:defRPr sz="1400" b="0" i="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0" indent="0">
              <a:buNone/>
              <a:defRPr sz="1400" i="1"/>
            </a:lvl2pPr>
            <a:lvl3pPr marL="0" indent="0">
              <a:buNone/>
              <a:defRPr sz="1400" i="1"/>
            </a:lvl3pPr>
            <a:lvl4pPr marL="0" indent="0">
              <a:buNone/>
              <a:defRPr sz="1400" i="1"/>
            </a:lvl4pPr>
            <a:lvl5pPr marL="0" indent="0">
              <a:buNone/>
              <a:defRPr sz="1400" i="1"/>
            </a:lvl5pPr>
          </a:lstStyle>
          <a:p>
            <a:pPr lvl="0"/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21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1484376" y="6408005"/>
            <a:ext cx="227626" cy="138499"/>
          </a:xfrm>
        </p:spPr>
        <p:txBody>
          <a:bodyPr wrap="none" lIns="0" tIns="0" rIns="0" bIns="0">
            <a:spAutoFit/>
          </a:bodyPr>
          <a:lstStyle>
            <a:lvl1pPr>
              <a:defRPr sz="900" b="1">
                <a:solidFill>
                  <a:schemeClr val="tx1"/>
                </a:solidFill>
              </a:defRPr>
            </a:lvl1pPr>
          </a:lstStyle>
          <a:p>
            <a:fld id="{53081EA8-CE98-4B8F-8356-7C55684DC43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55223" cy="138499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>
              <a:defRPr lang="de-DE" sz="9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sp>
        <p:nvSpPr>
          <p:cNvPr id="18" name="Titel 1"/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ts val="3400"/>
              </a:lnSpc>
              <a:defRPr sz="3000" b="1">
                <a:solidFill>
                  <a:schemeClr val="accent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3119E8E-C2FD-3144-B313-090CEF98F68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267" y="355605"/>
            <a:ext cx="2181957" cy="9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0873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 userDrawn="1"/>
        </p:nvCxnSpPr>
        <p:spPr>
          <a:xfrm>
            <a:off x="480000" y="1440000"/>
            <a:ext cx="11232000" cy="0"/>
          </a:xfrm>
          <a:prstGeom prst="line">
            <a:avLst/>
          </a:prstGeom>
          <a:ln w="63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Bildplatzhalter 7"/>
          <p:cNvSpPr>
            <a:spLocks noGrp="1"/>
          </p:cNvSpPr>
          <p:nvPr>
            <p:ph type="pic" sz="quarter" idx="14" hasCustomPrompt="1"/>
          </p:nvPr>
        </p:nvSpPr>
        <p:spPr>
          <a:xfrm>
            <a:off x="480000" y="1800000"/>
            <a:ext cx="11232000" cy="417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 sz="1400" b="0" i="0">
                <a:solidFill>
                  <a:srgbClr val="00B050"/>
                </a:solidFill>
                <a:latin typeface="Fira Sans" panose="020B0503050000020004" pitchFamily="34" charset="0"/>
              </a:defRPr>
            </a:lvl1pPr>
          </a:lstStyle>
          <a:p>
            <a:r>
              <a:rPr lang="en-US" dirty="0"/>
              <a:t>Picture frame</a:t>
            </a:r>
          </a:p>
        </p:txBody>
      </p:sp>
      <p:sp>
        <p:nvSpPr>
          <p:cNvPr id="1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1484376" y="6408005"/>
            <a:ext cx="227626" cy="138499"/>
          </a:xfrm>
        </p:spPr>
        <p:txBody>
          <a:bodyPr wrap="none" lIns="0" tIns="0" rIns="0" bIns="0">
            <a:spAutoFit/>
          </a:bodyPr>
          <a:lstStyle>
            <a:lvl1pPr>
              <a:defRPr sz="900" b="1">
                <a:solidFill>
                  <a:schemeClr val="tx1"/>
                </a:solidFill>
              </a:defRPr>
            </a:lvl1pPr>
          </a:lstStyle>
          <a:p>
            <a:fld id="{53081EA8-CE98-4B8F-8356-7C55684DC43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55223" cy="138499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>
              <a:defRPr lang="de-DE" sz="9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ts val="3400"/>
              </a:lnSpc>
              <a:defRPr sz="3000" b="1">
                <a:solidFill>
                  <a:schemeClr val="accent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157B842-FAF0-294C-B490-8D430659B4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267" y="355605"/>
            <a:ext cx="2181957" cy="9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162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20355464"/>
              </p:ext>
            </p:extLst>
          </p:nvPr>
        </p:nvGraphicFramePr>
        <p:xfrm>
          <a:off x="2119" y="1593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9" name="Objekt 8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93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hteck 9"/>
          <p:cNvSpPr/>
          <p:nvPr userDrawn="1"/>
        </p:nvSpPr>
        <p:spPr>
          <a:xfrm>
            <a:off x="480000" y="360000"/>
            <a:ext cx="11232000" cy="469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Fira Sans" panose="020B05030500000200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78400" y="1990800"/>
            <a:ext cx="9821344" cy="212878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>
              <a:lnSpc>
                <a:spcPts val="8300"/>
              </a:lnSpc>
              <a:defRPr sz="6400" b="1" cap="all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8" name="Rechteck 7"/>
          <p:cNvSpPr/>
          <p:nvPr userDrawn="1"/>
        </p:nvSpPr>
        <p:spPr>
          <a:xfrm>
            <a:off x="1178400" y="360000"/>
            <a:ext cx="208800" cy="7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Fira Sans" panose="020B05030500000200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FF1C53A-C6B8-3B41-BA91-F871A7C39D7D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261102" y="5327462"/>
            <a:ext cx="2450898" cy="107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7226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28135000"/>
              </p:ext>
            </p:extLst>
          </p:nvPr>
        </p:nvGraphicFramePr>
        <p:xfrm>
          <a:off x="2119" y="1593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9" name="Objekt 8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93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/>
          <p:cNvSpPr/>
          <p:nvPr userDrawn="1"/>
        </p:nvSpPr>
        <p:spPr>
          <a:xfrm>
            <a:off x="480000" y="360000"/>
            <a:ext cx="11232000" cy="469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Fira Sans" panose="020B05030500000200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178399" y="1778402"/>
            <a:ext cx="10037933" cy="47448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lnSpc>
                <a:spcPts val="3700"/>
              </a:lnSpc>
              <a:defRPr sz="3200" b="1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 err="1"/>
              <a:t>Contact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78400" y="2343602"/>
            <a:ext cx="4680000" cy="7437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ts val="2880"/>
              </a:lnSpc>
              <a:buNone/>
              <a:defRPr sz="2400" b="0" i="0" cap="none" baseline="0">
                <a:solidFill>
                  <a:schemeClr val="accent1"/>
                </a:solidFill>
                <a:latin typeface="Fira Sans" panose="020B05030500000200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1" name="Untertitel 2"/>
          <p:cNvSpPr txBox="1">
            <a:spLocks/>
          </p:cNvSpPr>
          <p:nvPr userDrawn="1"/>
        </p:nvSpPr>
        <p:spPr>
          <a:xfrm>
            <a:off x="1178400" y="3519522"/>
            <a:ext cx="5439125" cy="37189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 defTabSz="914400" rtl="0" eaLnBrk="1" latinLnBrk="0" hangingPunct="1">
              <a:lnSpc>
                <a:spcPts val="2880"/>
              </a:lnSpc>
              <a:spcBef>
                <a:spcPct val="20000"/>
              </a:spcBef>
              <a:buFont typeface="Arial" pitchFamily="34" charset="0"/>
              <a:buNone/>
              <a:defRPr sz="2400" b="0" kern="1200" cap="none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ts val="288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</a:rPr>
              <a:t>Berlin Institute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</a:rPr>
              <a:t>of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</a:rPr>
              <a:t> </a:t>
            </a:r>
            <a:r>
              <a:rPr kumimoji="0" lang="de-DE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</a:rPr>
              <a:t>Health</a:t>
            </a:r>
            <a:r>
              <a:rPr kumimoji="0" lang="de-DE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</a:rPr>
              <a:t> (BIH)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ira Sans" panose="020B0503050000020004" pitchFamily="34" charset="0"/>
            </a:endParaRP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/>
          </p:nvPr>
        </p:nvSpPr>
        <p:spPr>
          <a:xfrm>
            <a:off x="6855125" y="2343155"/>
            <a:ext cx="4361208" cy="2143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880"/>
              </a:lnSpc>
              <a:buNone/>
              <a:defRPr sz="2400" b="0" i="0">
                <a:solidFill>
                  <a:schemeClr val="bg1"/>
                </a:solidFill>
                <a:latin typeface="Fira Sans" panose="020B0503050000020004" pitchFamily="34" charset="0"/>
              </a:defRPr>
            </a:lvl1pPr>
            <a:lvl2pPr marL="457200" indent="0">
              <a:lnSpc>
                <a:spcPts val="2880"/>
              </a:lnSpc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lnSpc>
                <a:spcPts val="2880"/>
              </a:lnSpc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lnSpc>
                <a:spcPts val="2880"/>
              </a:lnSpc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lnSpc>
                <a:spcPts val="2880"/>
              </a:lnSpc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2" name="Rechteck 11"/>
          <p:cNvSpPr/>
          <p:nvPr userDrawn="1"/>
        </p:nvSpPr>
        <p:spPr>
          <a:xfrm>
            <a:off x="1178400" y="360000"/>
            <a:ext cx="208800" cy="7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Fira Sans" panose="020B0503050000020004" pitchFamily="34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65BB132-C5E2-DA42-88E4-ABF182A070E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261102" y="5327462"/>
            <a:ext cx="2450898" cy="107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4741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25204518"/>
              </p:ext>
            </p:extLst>
          </p:nvPr>
        </p:nvGraphicFramePr>
        <p:xfrm>
          <a:off x="2119" y="1593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0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9" name="Objekt 8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93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/>
          <p:cNvSpPr/>
          <p:nvPr userDrawn="1"/>
        </p:nvSpPr>
        <p:spPr>
          <a:xfrm>
            <a:off x="480000" y="360000"/>
            <a:ext cx="11232000" cy="469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Fira Sans" panose="020B05030500000200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78400" y="1778401"/>
            <a:ext cx="9800332" cy="44884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>
              <a:lnSpc>
                <a:spcPts val="3500"/>
              </a:lnSpc>
              <a:defRPr sz="3200" b="1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78400" y="3214805"/>
            <a:ext cx="9821344" cy="333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ts val="2600"/>
              </a:lnSpc>
              <a:buNone/>
              <a:defRPr sz="2200" b="0" i="0" cap="none" baseline="0">
                <a:solidFill>
                  <a:schemeClr val="bg1"/>
                </a:solidFill>
                <a:latin typeface="Fira Sans" panose="020B05030500000200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0" name="Rechteck 9"/>
          <p:cNvSpPr/>
          <p:nvPr userDrawn="1"/>
        </p:nvSpPr>
        <p:spPr>
          <a:xfrm>
            <a:off x="1178400" y="360000"/>
            <a:ext cx="208800" cy="7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Fira Sans" panose="020B0503050000020004" pitchFamily="34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C35169B-3EDB-9340-9723-17F4C178F7D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261102" y="5327462"/>
            <a:ext cx="2450898" cy="107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3199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tem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 userDrawn="1"/>
        </p:nvCxnSpPr>
        <p:spPr>
          <a:xfrm>
            <a:off x="480000" y="1440000"/>
            <a:ext cx="11232000" cy="0"/>
          </a:xfrm>
          <a:prstGeom prst="line">
            <a:avLst/>
          </a:prstGeom>
          <a:ln w="63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80484" y="1800000"/>
            <a:ext cx="11232000" cy="4248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ts val="5000"/>
              </a:lnSpc>
              <a:spcBef>
                <a:spcPts val="500"/>
              </a:spcBef>
              <a:buNone/>
              <a:defRPr sz="4000" b="1" i="0">
                <a:solidFill>
                  <a:schemeClr val="accent1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400">
                <a:solidFill>
                  <a:schemeClr val="accent4"/>
                </a:solidFill>
              </a:defRPr>
            </a:lvl2pPr>
            <a:lvl3pPr marL="914400" indent="0">
              <a:buNone/>
              <a:defRPr sz="2400">
                <a:solidFill>
                  <a:schemeClr val="accent4"/>
                </a:solidFill>
              </a:defRPr>
            </a:lvl3pPr>
            <a:lvl4pPr marL="1371600" indent="0">
              <a:buNone/>
              <a:defRPr sz="2400">
                <a:solidFill>
                  <a:schemeClr val="accent4"/>
                </a:solidFill>
              </a:defRPr>
            </a:lvl4pPr>
            <a:lvl5pPr marL="1828800" indent="0">
              <a:buNone/>
              <a:defRPr sz="2400">
                <a:solidFill>
                  <a:schemeClr val="accent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Single Statement. Text </a:t>
            </a:r>
            <a:r>
              <a:rPr lang="en-US" dirty="0" err="1"/>
              <a:t>Purpur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Calibri Bold. 40pt.</a:t>
            </a:r>
            <a:endParaRPr lang="de-DE" dirty="0"/>
          </a:p>
        </p:txBody>
      </p:sp>
      <p:sp>
        <p:nvSpPr>
          <p:cNvPr id="1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1484376" y="6408005"/>
            <a:ext cx="227626" cy="138499"/>
          </a:xfrm>
        </p:spPr>
        <p:txBody>
          <a:bodyPr wrap="none" lIns="0" tIns="0" rIns="0" bIns="0">
            <a:spAutoFit/>
          </a:bodyPr>
          <a:lstStyle>
            <a:lvl1pPr>
              <a:defRPr sz="900" b="1">
                <a:solidFill>
                  <a:schemeClr val="tx1"/>
                </a:solidFill>
              </a:defRPr>
            </a:lvl1pPr>
          </a:lstStyle>
          <a:p>
            <a:fld id="{53081EA8-CE98-4B8F-8356-7C55684DC43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55223" cy="138499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>
              <a:defRPr lang="de-DE" sz="9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480001" y="355605"/>
            <a:ext cx="9397424" cy="96106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ts val="3400"/>
              </a:lnSpc>
              <a:defRPr sz="3000" b="1">
                <a:solidFill>
                  <a:schemeClr val="accent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E4FB7539-EA13-7840-9BEF-35B150C239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267" y="355605"/>
            <a:ext cx="2181957" cy="9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0072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chluss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529931498"/>
              </p:ext>
            </p:extLst>
          </p:nvPr>
        </p:nvGraphicFramePr>
        <p:xfrm>
          <a:off x="2119" y="1593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9" name="Objekt 8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93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hteck 9"/>
          <p:cNvSpPr/>
          <p:nvPr userDrawn="1"/>
        </p:nvSpPr>
        <p:spPr>
          <a:xfrm>
            <a:off x="480000" y="360000"/>
            <a:ext cx="11232000" cy="469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Fira Sans" panose="020B05030500000200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78400" y="1990800"/>
            <a:ext cx="9821344" cy="212878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>
              <a:lnSpc>
                <a:spcPts val="8300"/>
              </a:lnSpc>
              <a:defRPr sz="6400" b="1" cap="all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Rechteck 6"/>
          <p:cNvSpPr/>
          <p:nvPr userDrawn="1"/>
        </p:nvSpPr>
        <p:spPr>
          <a:xfrm>
            <a:off x="1178400" y="360000"/>
            <a:ext cx="208800" cy="7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Fira Sans" panose="020B0503050000020004" pitchFamily="34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0336482B-B67B-2840-B50E-1F63A3E340E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261102" y="5327462"/>
            <a:ext cx="2450898" cy="107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1750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ontak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13807407"/>
              </p:ext>
            </p:extLst>
          </p:nvPr>
        </p:nvGraphicFramePr>
        <p:xfrm>
          <a:off x="2119" y="1593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1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9" name="Objekt 8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93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/>
          <p:cNvSpPr/>
          <p:nvPr userDrawn="1"/>
        </p:nvSpPr>
        <p:spPr>
          <a:xfrm>
            <a:off x="480000" y="360000"/>
            <a:ext cx="11232000" cy="469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Fira Sans" panose="020B05030500000200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178399" y="1778402"/>
            <a:ext cx="10037933" cy="47448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lnSpc>
                <a:spcPts val="3700"/>
              </a:lnSpc>
              <a:defRPr sz="3200" b="1" cap="all"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Kontakt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78400" y="2343602"/>
            <a:ext cx="4680000" cy="7437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ts val="2880"/>
              </a:lnSpc>
              <a:buNone/>
              <a:defRPr sz="2400" b="0" i="0" cap="none" baseline="0">
                <a:solidFill>
                  <a:schemeClr val="accent1"/>
                </a:solidFill>
                <a:latin typeface="Fira Sans" panose="020B05030500000200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/>
          </p:nvPr>
        </p:nvSpPr>
        <p:spPr>
          <a:xfrm>
            <a:off x="6855125" y="2343155"/>
            <a:ext cx="4361208" cy="2143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880"/>
              </a:lnSpc>
              <a:buNone/>
              <a:defRPr sz="2400" b="0" i="0">
                <a:solidFill>
                  <a:schemeClr val="bg1"/>
                </a:solidFill>
                <a:latin typeface="Fira Sans" panose="020B0503050000020004" pitchFamily="34" charset="0"/>
              </a:defRPr>
            </a:lvl1pPr>
            <a:lvl2pPr marL="457200" indent="0">
              <a:lnSpc>
                <a:spcPts val="2880"/>
              </a:lnSpc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lnSpc>
                <a:spcPts val="2880"/>
              </a:lnSpc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lnSpc>
                <a:spcPts val="2880"/>
              </a:lnSpc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lnSpc>
                <a:spcPts val="2880"/>
              </a:lnSpc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0" name="Rechteck 9"/>
          <p:cNvSpPr/>
          <p:nvPr userDrawn="1"/>
        </p:nvSpPr>
        <p:spPr>
          <a:xfrm>
            <a:off x="1178400" y="360000"/>
            <a:ext cx="208800" cy="7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Fira Sans" panose="020B0503050000020004" pitchFamily="34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8F8991C-07B6-6E49-BBFA-2DC03DFD4ED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261102" y="5327462"/>
            <a:ext cx="2450898" cy="107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19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038906624"/>
              </p:ext>
            </p:extLst>
          </p:nvPr>
        </p:nvGraphicFramePr>
        <p:xfrm>
          <a:off x="2119" y="1593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9" name="Objekt 8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93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/>
          <p:cNvSpPr/>
          <p:nvPr userDrawn="1"/>
        </p:nvSpPr>
        <p:spPr>
          <a:xfrm>
            <a:off x="480000" y="360000"/>
            <a:ext cx="11232000" cy="469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Fira Sans" panose="020B05030500000200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19250" y="802948"/>
            <a:ext cx="6629400" cy="44884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>
              <a:lnSpc>
                <a:spcPts val="3500"/>
              </a:lnSpc>
              <a:defRPr sz="3200" b="1" cap="all" baseline="0">
                <a:solidFill>
                  <a:schemeClr val="bg1"/>
                </a:solidFill>
                <a:latin typeface="Fira Sans" panose="020B05030500000200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619250" y="4216975"/>
            <a:ext cx="6629400" cy="333425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marL="0" indent="0" algn="l">
              <a:lnSpc>
                <a:spcPts val="2600"/>
              </a:lnSpc>
              <a:buNone/>
              <a:defRPr sz="2200" b="0" cap="none" baseline="0">
                <a:solidFill>
                  <a:schemeClr val="bg1"/>
                </a:solidFill>
                <a:latin typeface="Fira Sans" panose="020B05030500000200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1178400" y="360000"/>
            <a:ext cx="208800" cy="7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Fira Sans" panose="020B0503050000020004" pitchFamily="34" charset="0"/>
            </a:endParaRPr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8673382" y="802948"/>
            <a:ext cx="2595600" cy="3747452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2400" b="0" i="0" baseline="0">
                <a:solidFill>
                  <a:srgbClr val="00B050"/>
                </a:solidFill>
                <a:latin typeface="Fira Sans" panose="020B0503050000020004" pitchFamily="34" charset="0"/>
              </a:defRPr>
            </a:lvl1pPr>
          </a:lstStyle>
          <a:p>
            <a:r>
              <a:rPr lang="en-US" dirty="0"/>
              <a:t>Picture frame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FD4CF38-933B-D343-93F7-D2ED85B4FFE7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261102" y="5327462"/>
            <a:ext cx="2450898" cy="107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7907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DF3B16-FE3C-C64A-AAF7-67C2CA840C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90F0453-59A3-6648-9971-24B017BD40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65B280-33B6-1046-9451-F1715B448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417B-9EC4-9B46-A21E-C3D09E35BD66}" type="datetimeFigureOut">
              <a:rPr lang="de-DE" smtClean="0"/>
              <a:t>24.09.2019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E95503-2040-4441-8A97-9685D9CD7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CA691F4-3973-BA4F-A1B4-32CCD7A88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1F09-746C-B845-9173-E6B8ED91D8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84355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4942CF-4FCD-A146-81BE-81E68CF97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5416DD-AD0E-474A-BEE7-360774EAB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E86B6F-CF55-1345-98D0-F1655F119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417B-9EC4-9B46-A21E-C3D09E35BD66}" type="datetimeFigureOut">
              <a:rPr lang="de-DE" smtClean="0"/>
              <a:t>24.09.2019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36A905-37FA-9142-AD01-FB0ACB4C6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C9D136-D87B-6940-AECC-10FF3F97F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1F09-746C-B845-9173-E6B8ED91D8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10195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D069C8-359F-1A4B-8117-EA9B15DF6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5C525FB-A7A4-6C4E-AB92-8772E3B19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C05DD9-5B00-8844-A457-978DC5AB0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417B-9EC4-9B46-A21E-C3D09E35BD66}" type="datetimeFigureOut">
              <a:rPr lang="de-DE" smtClean="0"/>
              <a:t>24.09.2019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49BA91A-523B-B546-8900-CF369D6FE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B30DAD4-D99B-9D46-8DA3-EB89B7BD1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1F09-746C-B845-9173-E6B8ED91D8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51436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315505-6387-854A-93C1-C77269892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37D726-7F25-0B46-9BA7-6FDE932EFE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A72E96A-AC5C-7A49-BB22-FA5F120BD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6314B2B-A6B6-344A-A9D4-F7F36D717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417B-9EC4-9B46-A21E-C3D09E35BD66}" type="datetimeFigureOut">
              <a:rPr lang="de-DE" smtClean="0"/>
              <a:t>24.09.2019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59622EE-577B-464D-BBF5-A2739D28A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B5D0103-B453-6549-965F-89CEA5FCD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1F09-746C-B845-9173-E6B8ED91D8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93707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E4C2CA-B985-C544-A70D-D2A3F619C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7A1FB6F-0B09-7F43-A81A-7BED844B1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76BA192-A43A-3742-8D80-1B8BF2D854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4E7ED85-830B-3B4C-A388-1338AC324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9454610-2763-1349-B23C-858592527A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A086C62-C6B0-DF4C-8A5F-52108E57A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417B-9EC4-9B46-A21E-C3D09E35BD66}" type="datetimeFigureOut">
              <a:rPr lang="de-DE" smtClean="0"/>
              <a:t>24.09.2019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A6FEA551-B368-354C-807C-DCD8806A4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C55F6F1-0928-3F4D-BD73-E668C18C1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1F09-746C-B845-9173-E6B8ED91D8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04132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79199B-A725-9F4C-AD9E-A4B6AB8BB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AC516DA-E750-AA48-B678-4855C8CC0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417B-9EC4-9B46-A21E-C3D09E35BD66}" type="datetimeFigureOut">
              <a:rPr lang="de-DE" smtClean="0"/>
              <a:t>24.09.2019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7F45964-7365-814E-8038-4FFFED40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12A6EF2-91BE-6C44-BF8A-F7AB45D07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1F09-746C-B845-9173-E6B8ED91D8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804888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6408E04-46E2-034F-8B28-8B384BCE8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417B-9EC4-9B46-A21E-C3D09E35BD66}" type="datetimeFigureOut">
              <a:rPr lang="de-DE" smtClean="0"/>
              <a:t>24.09.2019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5665261-B522-5440-93DA-6A86C6F57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AF71D59-D4C1-C941-AF65-7F7DA08ED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1F09-746C-B845-9173-E6B8ED91D8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5865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539378-08A4-DB4E-A0D3-C414D6BD0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A0EEF90-DAD7-1F4E-A8F8-C7B072DCE1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F1DF010-9A64-DB44-8D07-DDC15F8BF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89481A-C973-2B4F-B74A-21FE6CBC3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417B-9EC4-9B46-A21E-C3D09E35BD66}" type="datetimeFigureOut">
              <a:rPr lang="de-DE" smtClean="0"/>
              <a:t>24.09.2019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C1A31A5-3CF3-E041-9703-87F69DE3A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24AEA6C-B457-EC4A-B70F-CC4789E3D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1F09-746C-B845-9173-E6B8ED91D8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793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0CFEBD-2B5D-154F-9CAA-780698967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A7E8A456-E5DC-2647-83BC-860962455B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349FA64-8B2B-C54B-B334-8DE675AC4D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75A9E12-0ED2-BF48-80EC-5716BC3B6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417B-9EC4-9B46-A21E-C3D09E35BD66}" type="datetimeFigureOut">
              <a:rPr lang="de-DE" smtClean="0"/>
              <a:t>24.09.2019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5DD3EBC-DA89-0548-8470-2A1293BAC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025DFC-A521-664A-BF65-22E86EEBB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1F09-746C-B845-9173-E6B8ED91D8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05454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982AB2-D271-9A4B-981D-EB96EF238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48A4309-A1C3-3144-B698-BEBE51A97F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DB9121-3FEF-A347-8F1B-CEAE8E240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417B-9EC4-9B46-A21E-C3D09E35BD66}" type="datetimeFigureOut">
              <a:rPr lang="de-DE" smtClean="0"/>
              <a:t>24.09.2019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8A6C536-B048-9346-95A5-0A22B3C46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95EE46-C136-6845-A6EB-F74950D2E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1F09-746C-B845-9173-E6B8ED91D8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9527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_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kt 8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76507067"/>
              </p:ext>
            </p:extLst>
          </p:nvPr>
        </p:nvGraphicFramePr>
        <p:xfrm>
          <a:off x="2119" y="1593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9" name="Objekt 8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9" y="1593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hteck 6"/>
          <p:cNvSpPr/>
          <p:nvPr userDrawn="1"/>
        </p:nvSpPr>
        <p:spPr>
          <a:xfrm>
            <a:off x="480000" y="360000"/>
            <a:ext cx="11232000" cy="469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Fira Sans" panose="020B05030500000200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619250" y="802948"/>
            <a:ext cx="8496000" cy="44884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algn="l">
              <a:lnSpc>
                <a:spcPts val="3500"/>
              </a:lnSpc>
              <a:defRPr sz="3200" b="1" cap="all" baseline="0">
                <a:solidFill>
                  <a:schemeClr val="bg1"/>
                </a:solidFill>
                <a:latin typeface="Fira Sans" panose="020B05030500000200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619250" y="2232005"/>
            <a:ext cx="8496000" cy="333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l">
              <a:lnSpc>
                <a:spcPts val="2600"/>
              </a:lnSpc>
              <a:buNone/>
              <a:defRPr sz="2200" b="0" cap="none" baseline="0">
                <a:solidFill>
                  <a:schemeClr val="bg1"/>
                </a:solidFill>
                <a:latin typeface="Fira Sans" panose="020B05030500000200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619250" y="3078000"/>
            <a:ext cx="3733800" cy="1800000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2400" b="0" i="0">
                <a:solidFill>
                  <a:srgbClr val="00B050"/>
                </a:solidFill>
                <a:latin typeface="Fira Sans" panose="020B0503050000020004" pitchFamily="34" charset="0"/>
              </a:defRPr>
            </a:lvl1pPr>
          </a:lstStyle>
          <a:p>
            <a:r>
              <a:rPr lang="en-US" dirty="0"/>
              <a:t>Picture frame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1178400" y="360000"/>
            <a:ext cx="208800" cy="7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Fira Sans" panose="020B0503050000020004" pitchFamily="34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C33D3ED-52FD-FC4C-AC87-3793BA3942B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261102" y="5327462"/>
            <a:ext cx="2450898" cy="107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4604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90B3410-0152-EF40-9E8F-EEB480DEAE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D26DE9D-4F24-F241-BCCE-E470E16A0C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7B8ADC-EAD9-DB4A-A51B-7E0FD6870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3417B-9EC4-9B46-A21E-C3D09E35BD66}" type="datetimeFigureOut">
              <a:rPr lang="de-DE" smtClean="0"/>
              <a:t>24.09.2019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0AECA3-C3AD-D94B-BDC8-3164F846C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91C77F-0382-D24E-97AC-44EBEFAE2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1F09-746C-B845-9173-E6B8ED91D8F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3100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480000" y="360000"/>
            <a:ext cx="11232000" cy="469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Fira Sans" panose="020B0503050000020004" pitchFamily="34" charset="0"/>
            </a:endParaRPr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1178400" y="946807"/>
            <a:ext cx="10203974" cy="492443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>
            <a:lvl1pPr algn="l">
              <a:defRPr sz="3200" b="1" cap="all" baseline="0"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11" name="Inhaltsplatzhalter 2"/>
          <p:cNvSpPr>
            <a:spLocks noGrp="1"/>
          </p:cNvSpPr>
          <p:nvPr>
            <p:ph sz="half" idx="1"/>
          </p:nvPr>
        </p:nvSpPr>
        <p:spPr>
          <a:xfrm>
            <a:off x="1178399" y="1728000"/>
            <a:ext cx="10203975" cy="22135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311150" indent="-311150">
              <a:lnSpc>
                <a:spcPts val="3500"/>
              </a:lnSpc>
              <a:spcBef>
                <a:spcPts val="0"/>
              </a:spcBef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612775" indent="-285750">
              <a:lnSpc>
                <a:spcPts val="3500"/>
              </a:lnSpc>
              <a:spcBef>
                <a:spcPts val="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371600" indent="-457200"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accent4"/>
                </a:solidFill>
              </a:defRPr>
            </a:lvl3pPr>
            <a:lvl4pPr marL="1828800" indent="-457200"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accent4"/>
                </a:solidFill>
              </a:defRPr>
            </a:lvl4pPr>
            <a:lvl5pPr marL="2286000" indent="-457200"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accent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Mastertextformat bearbeiten
Zweite Ebene
Dritte Ebene
Vierte Ebene
Fünfte Ebene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2E406FF-9040-4C4D-92E9-095991843A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61102" y="5327462"/>
            <a:ext cx="2450898" cy="107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100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ts val="3400"/>
              </a:lnSpc>
              <a:defRPr sz="3000" b="1">
                <a:solidFill>
                  <a:schemeClr val="accent2"/>
                </a:solidFill>
                <a:latin typeface="Fira Sans" panose="020B05030500000200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1484376" y="6408005"/>
            <a:ext cx="227626" cy="138499"/>
          </a:xfrm>
        </p:spPr>
        <p:txBody>
          <a:bodyPr wrap="none" lIns="0" tIns="0" rIns="0" bIns="0">
            <a:spAutoFit/>
          </a:bodyPr>
          <a:lstStyle>
            <a:lvl1pPr>
              <a:defRPr sz="900" b="1">
                <a:solidFill>
                  <a:schemeClr val="tx1"/>
                </a:solidFill>
              </a:defRPr>
            </a:lvl1pPr>
          </a:lstStyle>
          <a:p>
            <a:fld id="{53081EA8-CE98-4B8F-8356-7C55684DC430}" type="slidenum">
              <a:rPr lang="de-DE" smtClean="0"/>
              <a:pPr/>
              <a:t>‹#›</a:t>
            </a:fld>
            <a:endParaRPr lang="de-DE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480000" y="1440000"/>
            <a:ext cx="11232000" cy="0"/>
          </a:xfrm>
          <a:prstGeom prst="line">
            <a:avLst/>
          </a:prstGeom>
          <a:ln w="63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2"/>
          <p:cNvSpPr>
            <a:spLocks noGrp="1"/>
          </p:cNvSpPr>
          <p:nvPr>
            <p:ph sz="half" idx="13"/>
          </p:nvPr>
        </p:nvSpPr>
        <p:spPr>
          <a:xfrm>
            <a:off x="480483" y="1800000"/>
            <a:ext cx="11231516" cy="2104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36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+mj-lt"/>
              <a:buAutoNum type="arabicPeriod"/>
              <a:defRPr lang="de-DE" sz="2400" kern="1200" dirty="0" smtClean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72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indent="-457200"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accent4"/>
                </a:solidFill>
              </a:defRPr>
            </a:lvl4pPr>
            <a:lvl5pPr marL="2286000" indent="-457200"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accent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92091" cy="138499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>
              <a:defRPr lang="de-DE" sz="9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8533295-597D-384C-9A26-0EAAA3C360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267" y="355605"/>
            <a:ext cx="2181957" cy="9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991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Number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 userDrawn="1"/>
        </p:nvCxnSpPr>
        <p:spPr>
          <a:xfrm>
            <a:off x="480000" y="1440000"/>
            <a:ext cx="11232000" cy="0"/>
          </a:xfrm>
          <a:prstGeom prst="line">
            <a:avLst/>
          </a:prstGeom>
          <a:ln w="63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Inhaltsplatzhalter 2"/>
          <p:cNvSpPr>
            <a:spLocks noGrp="1"/>
          </p:cNvSpPr>
          <p:nvPr>
            <p:ph sz="half" idx="13"/>
          </p:nvPr>
        </p:nvSpPr>
        <p:spPr>
          <a:xfrm>
            <a:off x="480483" y="1800000"/>
            <a:ext cx="11231516" cy="2104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lang="de-DE" sz="2400" dirty="0" smtClean="0">
                <a:latin typeface="Fira Sans" panose="020B0503050000020004" pitchFamily="34" charset="0"/>
              </a:defRPr>
            </a:lvl1pPr>
            <a:lvl2pPr>
              <a:defRPr lang="de-DE" sz="2400" dirty="0" smtClean="0"/>
            </a:lvl2pPr>
            <a:lvl3pPr>
              <a:defRPr lang="de-DE" dirty="0" smtClean="0"/>
            </a:lvl3pPr>
          </a:lstStyle>
          <a:p>
            <a:pPr marL="360000" lvl="0" indent="-360000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+mj-lt"/>
              <a:buAutoNum type="arabicPeriod"/>
            </a:pPr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1484376" y="6408005"/>
            <a:ext cx="227626" cy="138499"/>
          </a:xfrm>
        </p:spPr>
        <p:txBody>
          <a:bodyPr wrap="none" lIns="0" tIns="0" rIns="0" bIns="0">
            <a:spAutoFit/>
          </a:bodyPr>
          <a:lstStyle>
            <a:lvl1pPr>
              <a:defRPr sz="900" b="1">
                <a:solidFill>
                  <a:schemeClr val="tx1"/>
                </a:solidFill>
              </a:defRPr>
            </a:lvl1pPr>
          </a:lstStyle>
          <a:p>
            <a:fld id="{53081EA8-CE98-4B8F-8356-7C55684DC43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55223" cy="138499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>
              <a:defRPr lang="de-DE" sz="9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ts val="3400"/>
              </a:lnSpc>
              <a:defRPr sz="3000" b="1">
                <a:solidFill>
                  <a:schemeClr val="accent2"/>
                </a:solidFill>
                <a:latin typeface="Fira Sans" panose="020B05030500000200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E4EA26E-174C-464E-AB57-7832202575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267" y="355605"/>
            <a:ext cx="2181957" cy="9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5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Bullet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 userDrawn="1"/>
        </p:nvCxnSpPr>
        <p:spPr>
          <a:xfrm>
            <a:off x="480000" y="1440000"/>
            <a:ext cx="11232000" cy="0"/>
          </a:xfrm>
          <a:prstGeom prst="line">
            <a:avLst/>
          </a:prstGeom>
          <a:ln w="63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Inhaltsplatzhalter 2"/>
          <p:cNvSpPr>
            <a:spLocks noGrp="1"/>
          </p:cNvSpPr>
          <p:nvPr>
            <p:ph sz="half" idx="13"/>
          </p:nvPr>
        </p:nvSpPr>
        <p:spPr>
          <a:xfrm>
            <a:off x="480483" y="1800000"/>
            <a:ext cx="11231516" cy="2104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36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360000" indent="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20000" indent="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indent="-457200"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accent4"/>
                </a:solidFill>
              </a:defRPr>
            </a:lvl4pPr>
            <a:lvl5pPr marL="2286000" indent="-457200"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accent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1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1484376" y="6408005"/>
            <a:ext cx="227626" cy="138499"/>
          </a:xfrm>
        </p:spPr>
        <p:txBody>
          <a:bodyPr wrap="none" lIns="0" tIns="0" rIns="0" bIns="0">
            <a:spAutoFit/>
          </a:bodyPr>
          <a:lstStyle>
            <a:lvl1pPr>
              <a:defRPr sz="900" b="1">
                <a:solidFill>
                  <a:schemeClr val="tx1"/>
                </a:solidFill>
              </a:defRPr>
            </a:lvl1pPr>
          </a:lstStyle>
          <a:p>
            <a:fld id="{53081EA8-CE98-4B8F-8356-7C55684DC43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55223" cy="138499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>
              <a:defRPr lang="de-DE" sz="9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sp>
        <p:nvSpPr>
          <p:cNvPr id="14" name="Titel 1"/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ts val="3400"/>
              </a:lnSpc>
              <a:defRPr sz="3000" b="1">
                <a:solidFill>
                  <a:schemeClr val="accent2"/>
                </a:solidFill>
                <a:latin typeface="Fira Sans" panose="020B05030500000200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A1897A1-367D-684D-B5A7-2264801B8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267" y="355605"/>
            <a:ext cx="2181957" cy="9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405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 userDrawn="1"/>
        </p:nvCxnSpPr>
        <p:spPr>
          <a:xfrm>
            <a:off x="480000" y="1440000"/>
            <a:ext cx="11232000" cy="0"/>
          </a:xfrm>
          <a:prstGeom prst="line">
            <a:avLst/>
          </a:prstGeom>
          <a:ln w="63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Inhaltsplatzhalter 2"/>
          <p:cNvSpPr>
            <a:spLocks noGrp="1"/>
          </p:cNvSpPr>
          <p:nvPr>
            <p:ph sz="half" idx="13"/>
          </p:nvPr>
        </p:nvSpPr>
        <p:spPr>
          <a:xfrm>
            <a:off x="6275388" y="1800000"/>
            <a:ext cx="5436613" cy="2104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311150" indent="-311150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571500" indent="-238125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838200" indent="-247650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3pPr>
            <a:lvl4pPr marL="1828800" indent="-457200"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accent4"/>
                </a:solidFill>
              </a:defRPr>
            </a:lvl4pPr>
            <a:lvl5pPr marL="2286000" indent="-457200">
              <a:buClr>
                <a:schemeClr val="accent1"/>
              </a:buClr>
              <a:buFont typeface="+mj-lt"/>
              <a:buAutoNum type="arabicPeriod"/>
              <a:defRPr sz="2400">
                <a:solidFill>
                  <a:schemeClr val="accent4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4" hasCustomPrompt="1"/>
          </p:nvPr>
        </p:nvSpPr>
        <p:spPr>
          <a:xfrm>
            <a:off x="479999" y="1800000"/>
            <a:ext cx="5436613" cy="417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lIns="415479" anchor="ctr"/>
          <a:lstStyle>
            <a:lvl1pPr marL="0" indent="0">
              <a:buNone/>
              <a:defRPr sz="1400" b="0" i="0" baseline="0">
                <a:solidFill>
                  <a:srgbClr val="00B050"/>
                </a:solidFill>
                <a:latin typeface="Fira Sans" panose="020B0503050000020004" pitchFamily="34" charset="0"/>
              </a:defRPr>
            </a:lvl1pPr>
          </a:lstStyle>
          <a:p>
            <a:r>
              <a:rPr lang="en-US" dirty="0"/>
              <a:t>Please upload/import images; </a:t>
            </a:r>
            <a:br>
              <a:rPr lang="en-US" dirty="0"/>
            </a:br>
            <a:r>
              <a:rPr lang="en-US" dirty="0"/>
              <a:t>copied images from PDF files may not </a:t>
            </a:r>
            <a:br>
              <a:rPr lang="en-US" dirty="0"/>
            </a:br>
            <a:r>
              <a:rPr lang="en-US" dirty="0"/>
              <a:t>appear adequately.</a:t>
            </a:r>
          </a:p>
        </p:txBody>
      </p:sp>
      <p:sp>
        <p:nvSpPr>
          <p:cNvPr id="1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1484376" y="6408005"/>
            <a:ext cx="227626" cy="138499"/>
          </a:xfrm>
        </p:spPr>
        <p:txBody>
          <a:bodyPr wrap="none" lIns="0" tIns="0" rIns="0" bIns="0">
            <a:spAutoFit/>
          </a:bodyPr>
          <a:lstStyle>
            <a:lvl1pPr>
              <a:defRPr sz="900" b="1">
                <a:solidFill>
                  <a:schemeClr val="tx1"/>
                </a:solidFill>
              </a:defRPr>
            </a:lvl1pPr>
          </a:lstStyle>
          <a:p>
            <a:fld id="{53081EA8-CE98-4B8F-8356-7C55684DC43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55223" cy="138499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>
              <a:defRPr lang="de-DE" sz="9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ts val="3400"/>
              </a:lnSpc>
              <a:defRPr sz="3000" b="1">
                <a:solidFill>
                  <a:schemeClr val="accent2"/>
                </a:solidFill>
                <a:latin typeface="Fira Sans" panose="020B05030500000200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EA1A9143-A9C4-8D4C-92B5-7E1C8266C6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267" y="355605"/>
            <a:ext cx="2181957" cy="9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678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boxes_colou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 Verbindung 8"/>
          <p:cNvCxnSpPr/>
          <p:nvPr userDrawn="1"/>
        </p:nvCxnSpPr>
        <p:spPr>
          <a:xfrm>
            <a:off x="480000" y="1440000"/>
            <a:ext cx="11232000" cy="0"/>
          </a:xfrm>
          <a:prstGeom prst="line">
            <a:avLst/>
          </a:prstGeom>
          <a:ln w="63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>
          <a:xfrm>
            <a:off x="480483" y="1800000"/>
            <a:ext cx="5436130" cy="4176000"/>
          </a:xfrm>
          <a:prstGeom prst="rect">
            <a:avLst/>
          </a:prstGeom>
          <a:solidFill>
            <a:schemeClr val="accent2"/>
          </a:solidFill>
        </p:spPr>
        <p:txBody>
          <a:bodyPr lIns="89999" tIns="198013" rIns="90000" bIns="90000"/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Fira Sans" panose="020B0503050000020004" pitchFamily="34" charset="0"/>
              </a:defRPr>
            </a:lvl1pPr>
            <a:lvl2pPr marL="0" indent="0" algn="ctr">
              <a:buNone/>
              <a:defRPr sz="1800" b="1">
                <a:solidFill>
                  <a:schemeClr val="bg1"/>
                </a:solidFill>
              </a:defRPr>
            </a:lvl2pPr>
            <a:lvl3pPr marL="0" indent="0" algn="ctr">
              <a:buNone/>
              <a:defRPr sz="1800" b="1">
                <a:solidFill>
                  <a:schemeClr val="bg1"/>
                </a:solidFill>
              </a:defRPr>
            </a:lvl3pPr>
            <a:lvl4pPr marL="0" indent="0" algn="ctr">
              <a:buNone/>
              <a:defRPr sz="1800" b="1">
                <a:solidFill>
                  <a:schemeClr val="bg1"/>
                </a:solidFill>
              </a:defRPr>
            </a:lvl4pPr>
            <a:lvl5pPr marL="0" indent="0" algn="ctr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14"/>
          </p:nvPr>
        </p:nvSpPr>
        <p:spPr>
          <a:xfrm>
            <a:off x="6275388" y="1800000"/>
            <a:ext cx="5438245" cy="4176000"/>
          </a:xfrm>
          <a:prstGeom prst="rect">
            <a:avLst/>
          </a:prstGeom>
          <a:solidFill>
            <a:schemeClr val="accent2"/>
          </a:solidFill>
        </p:spPr>
        <p:txBody>
          <a:bodyPr lIns="89999" tIns="198013" rIns="90000" bIns="90000"/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Fira Sans" panose="020B0503050000020004" pitchFamily="34" charset="0"/>
              </a:defRPr>
            </a:lvl1pPr>
            <a:lvl2pPr marL="0" indent="0" algn="ctr">
              <a:buNone/>
              <a:defRPr sz="1800" b="1">
                <a:solidFill>
                  <a:schemeClr val="bg1"/>
                </a:solidFill>
              </a:defRPr>
            </a:lvl2pPr>
            <a:lvl3pPr marL="0" indent="0" algn="ctr">
              <a:buNone/>
              <a:defRPr sz="1800" b="1">
                <a:solidFill>
                  <a:schemeClr val="bg1"/>
                </a:solidFill>
              </a:defRPr>
            </a:lvl3pPr>
            <a:lvl4pPr marL="0" indent="0" algn="ctr">
              <a:buNone/>
              <a:defRPr sz="1800" b="1">
                <a:solidFill>
                  <a:schemeClr val="bg1"/>
                </a:solidFill>
              </a:defRPr>
            </a:lvl4pPr>
            <a:lvl5pPr marL="0" indent="0" algn="ctr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12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11484376" y="6408005"/>
            <a:ext cx="227626" cy="138499"/>
          </a:xfrm>
        </p:spPr>
        <p:txBody>
          <a:bodyPr wrap="none" lIns="0" tIns="0" rIns="0" bIns="0">
            <a:spAutoFit/>
          </a:bodyPr>
          <a:lstStyle>
            <a:lvl1pPr>
              <a:defRPr sz="900" b="1">
                <a:solidFill>
                  <a:schemeClr val="tx1"/>
                </a:solidFill>
              </a:defRPr>
            </a:lvl1pPr>
          </a:lstStyle>
          <a:p>
            <a:fld id="{53081EA8-CE98-4B8F-8356-7C55684DC43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55223" cy="138499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>
              <a:defRPr lang="de-DE" sz="900" dirty="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sp>
        <p:nvSpPr>
          <p:cNvPr id="15" name="Titel 1"/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algn="l">
              <a:lnSpc>
                <a:spcPts val="3400"/>
              </a:lnSpc>
              <a:defRPr sz="3000" b="1">
                <a:solidFill>
                  <a:schemeClr val="accent2"/>
                </a:solidFill>
                <a:latin typeface="Fira Sans" panose="020B0503050000020004" pitchFamily="34" charset="0"/>
              </a:defRPr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8C9EC718-17C6-A847-928D-835EF358B9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27267" y="355605"/>
            <a:ext cx="2181957" cy="95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627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vmlDrawing" Target="../drawings/vmlDrawing1.v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kt 2" hidden="1"/>
          <p:cNvGraphicFramePr>
            <a:graphicFrameLocks noChangeAspect="1"/>
          </p:cNvGraphicFramePr>
          <p:nvPr userDrawn="1">
            <p:custDataLst>
              <p:tags r:id="rId22"/>
            </p:custDataLst>
            <p:extLst>
              <p:ext uri="{D42A27DB-BD31-4B8C-83A1-F6EECF244321}">
                <p14:modId xmlns:p14="http://schemas.microsoft.com/office/powerpoint/2010/main" val="253533851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think-cell Folie" r:id="rId23" imgW="270" imgH="270" progId="TCLayout.ActiveDocument.1">
                  <p:embed/>
                </p:oleObj>
              </mc:Choice>
              <mc:Fallback>
                <p:oleObj name="think-cell Folie" r:id="rId23" imgW="270" imgH="270" progId="TCLayout.ActiveDocument.1">
                  <p:embed/>
                  <p:pic>
                    <p:nvPicPr>
                      <p:cNvPr id="3" name="Objekt 2" hidden="1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80484" y="6446584"/>
            <a:ext cx="2844800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ira Sans" panose="020B0503050000020004" pitchFamily="34" charset="0"/>
              </a:defRPr>
            </a:lvl1pPr>
          </a:lstStyle>
          <a:p>
            <a:fld id="{E3466C74-FF4F-4796-9B5A-8B98657A6D2C}" type="datetime1">
              <a:rPr lang="de-DE" smtClean="0"/>
              <a:pPr/>
              <a:t>24.09.2019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5600" y="6354251"/>
            <a:ext cx="3860800" cy="369332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err="1">
                <a:latin typeface="Fira Sans" panose="020B0503050000020004" pitchFamily="34" charset="0"/>
              </a:rPr>
              <a:t>yyyy</a:t>
            </a:r>
            <a:r>
              <a:rPr lang="de-DE" dirty="0">
                <a:latin typeface="Fira Sans" panose="020B0503050000020004" pitchFamily="34" charset="0"/>
              </a:rPr>
              <a:t>/MM/DD | Title </a:t>
            </a:r>
            <a:r>
              <a:rPr lang="de-DE" dirty="0" err="1">
                <a:latin typeface="Fira Sans" panose="020B0503050000020004" pitchFamily="34" charset="0"/>
              </a:rPr>
              <a:t>of</a:t>
            </a:r>
            <a:r>
              <a:rPr lang="de-DE" dirty="0">
                <a:latin typeface="Fira Sans" panose="020B0503050000020004" pitchFamily="34" charset="0"/>
              </a:rPr>
              <a:t> </a:t>
            </a:r>
            <a:r>
              <a:rPr lang="de-DE" dirty="0" err="1">
                <a:latin typeface="Fira Sans" panose="020B0503050000020004" pitchFamily="34" charset="0"/>
              </a:rPr>
              <a:t>presentation</a:t>
            </a:r>
            <a:r>
              <a:rPr lang="de-DE" dirty="0">
                <a:latin typeface="Fira Sans" panose="020B0503050000020004" pitchFamily="34" charset="0"/>
              </a:rPr>
              <a:t>/Titel der Präsentation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869363" y="6446584"/>
            <a:ext cx="2844800" cy="184666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ira Sans" panose="020B0503050000020004" pitchFamily="34" charset="0"/>
              </a:defRPr>
            </a:lvl1pPr>
          </a:lstStyle>
          <a:p>
            <a:fld id="{53081EA8-CE98-4B8F-8356-7C55684DC430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80483" y="358775"/>
            <a:ext cx="11233679" cy="114300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pPr lvl="0" algn="l">
              <a:lnSpc>
                <a:spcPts val="3400"/>
              </a:lnSpc>
            </a:pPr>
            <a:r>
              <a:rPr lang="de-DE" dirty="0"/>
              <a:t>Titelmasterformat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950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8" r:id="rId3"/>
    <p:sldLayoutId id="2147483650" r:id="rId4"/>
    <p:sldLayoutId id="2147483652" r:id="rId5"/>
    <p:sldLayoutId id="2147483660" r:id="rId6"/>
    <p:sldLayoutId id="2147483661" r:id="rId7"/>
    <p:sldLayoutId id="2147483663" r:id="rId8"/>
    <p:sldLayoutId id="2147483669" r:id="rId9"/>
    <p:sldLayoutId id="2147483670" r:id="rId10"/>
    <p:sldLayoutId id="2147483671" r:id="rId11"/>
    <p:sldLayoutId id="2147483662" r:id="rId12"/>
    <p:sldLayoutId id="2147483664" r:id="rId13"/>
    <p:sldLayoutId id="2147483665" r:id="rId14"/>
    <p:sldLayoutId id="2147483666" r:id="rId15"/>
    <p:sldLayoutId id="2147483685" r:id="rId16"/>
    <p:sldLayoutId id="2147483684" r:id="rId17"/>
    <p:sldLayoutId id="2147483682" r:id="rId18"/>
    <p:sldLayoutId id="2147483683" r:id="rId19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lang="en-US" sz="3000" b="1" kern="1200" dirty="0" smtClean="0">
          <a:solidFill>
            <a:schemeClr val="accent2"/>
          </a:solidFill>
          <a:latin typeface="Fira Sans" panose="020B0503050000020004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8A614C8-6305-9642-8A16-BEF139D60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83D37FE-0EFE-E240-BE11-B208200103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 dirty="0"/>
              <a:t>Mastertextformat bearbeiten
Zweite Ebene
Dritte Ebene
Vierte Ebene
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14D120-3B97-1F48-9218-8B3A6F6324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Fira Sans" panose="020B0503050000020004" pitchFamily="34" charset="0"/>
              </a:defRPr>
            </a:lvl1pPr>
          </a:lstStyle>
          <a:p>
            <a:fld id="{6803417B-9EC4-9B46-A21E-C3D09E35BD66}" type="datetimeFigureOut">
              <a:rPr lang="de-DE" smtClean="0"/>
              <a:pPr/>
              <a:t>24.09.2019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3642CC-97CF-7349-8437-2EA8A6E4E6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Fira Sans" panose="020B05030500000200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776B62-4EC8-4A42-BC0B-0BA212066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Fira Sans" panose="020B0503050000020004" pitchFamily="34" charset="0"/>
              </a:defRPr>
            </a:lvl1pPr>
          </a:lstStyle>
          <a:p>
            <a:fld id="{52D01F09-746C-B845-9173-E6B8ED91D8F0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5775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Fira Sans" panose="020B05030500000200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9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ihec-epigenomes.org/" TargetMode="External"/><Relationship Id="rId3" Type="http://schemas.openxmlformats.org/officeDocument/2006/relationships/hyperlink" Target="https://www.ncbi.nlm.nih.gov/pmc/articles/PMC5893360/" TargetMode="External"/><Relationship Id="rId7" Type="http://schemas.openxmlformats.org/officeDocument/2006/relationships/hyperlink" Target="http://shttps:/www.ncbi.nlm.nih.gov/pmc/articles/PMC4149280/" TargetMode="External"/><Relationship Id="rId2" Type="http://schemas.openxmlformats.org/officeDocument/2006/relationships/hyperlink" Target="https://www.ncbi.nlm.nih.gov/pubmed/26241857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ww.bloodadvances.org/content/2/15/1833?sso-checked=true" TargetMode="External"/><Relationship Id="rId5" Type="http://schemas.openxmlformats.org/officeDocument/2006/relationships/hyperlink" Target="https://www.ncbi.nlm.nih.gov/pmc/articles/PMC6161375/" TargetMode="External"/><Relationship Id="rId4" Type="http://schemas.openxmlformats.org/officeDocument/2006/relationships/hyperlink" Target="https://www.biorxiv.org/content/10.1101/249334v1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78400" y="1778401"/>
            <a:ext cx="9800332" cy="897682"/>
          </a:xfrm>
        </p:spPr>
        <p:txBody>
          <a:bodyPr/>
          <a:lstStyle/>
          <a:p>
            <a:r>
              <a:rPr lang="de-DE" sz="2400" b="0" dirty="0">
                <a:solidFill>
                  <a:srgbClr val="AA1C7D"/>
                </a:solidFill>
                <a:latin typeface="Fira Sans"/>
              </a:rPr>
              <a:t>Lab </a:t>
            </a:r>
            <a:r>
              <a:rPr lang="de-DE" sz="2400" b="0" err="1">
                <a:solidFill>
                  <a:srgbClr val="AA1C7D"/>
                </a:solidFill>
                <a:latin typeface="Fira Sans"/>
              </a:rPr>
              <a:t>meeting</a:t>
            </a:r>
            <a:r>
              <a:rPr lang="de-DE" sz="2400" b="0" dirty="0">
                <a:solidFill>
                  <a:srgbClr val="AA1C7D"/>
                </a:solidFill>
                <a:latin typeface="Fira Sans"/>
              </a:rPr>
              <a:t> </a:t>
            </a:r>
            <a:r>
              <a:rPr lang="de-DE" sz="2400" b="0" err="1">
                <a:solidFill>
                  <a:srgbClr val="AA1C7D"/>
                </a:solidFill>
                <a:latin typeface="Fira Sans"/>
              </a:rPr>
              <a:t>ishaque</a:t>
            </a:r>
            <a:r>
              <a:rPr lang="de-DE" sz="2400" b="0" dirty="0">
                <a:solidFill>
                  <a:srgbClr val="AA1C7D"/>
                </a:solidFill>
                <a:latin typeface="Fira Sans"/>
              </a:rPr>
              <a:t> group</a:t>
            </a:r>
            <a:br>
              <a:rPr lang="de-DE" sz="2400" b="0" i="1" cap="none" dirty="0">
                <a:latin typeface="Fira Sans" panose="020B0503050000020004" pitchFamily="34" charset="0"/>
              </a:rPr>
            </a:br>
            <a:r>
              <a:rPr lang="de-DE" sz="2400" cap="none">
                <a:latin typeface="Fira Sans"/>
              </a:rPr>
              <a:t>Deconvolution of Cell Type Ancestry in Partially </a:t>
            </a:r>
            <a:r>
              <a:rPr lang="de-DE" sz="2400" cap="none" dirty="0">
                <a:latin typeface="Fira Sans"/>
              </a:rPr>
              <a:t>Methylated Domains (PMDs)</a:t>
            </a:r>
            <a:endParaRPr lang="de-DE" dirty="0">
              <a:latin typeface="Fira Sans" panose="020B0503050000020004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78400" y="3446718"/>
            <a:ext cx="9821344" cy="666849"/>
          </a:xfrm>
        </p:spPr>
        <p:txBody>
          <a:bodyPr wrap="square" lIns="0" tIns="0" rIns="0" bIns="0" anchor="t">
            <a:spAutoFit/>
          </a:bodyPr>
          <a:lstStyle/>
          <a:p>
            <a:r>
              <a:rPr lang="de-DE" dirty="0">
                <a:latin typeface="Fira Sans"/>
              </a:rPr>
              <a:t>Olivia </a:t>
            </a:r>
            <a:r>
              <a:rPr lang="de-DE" dirty="0" err="1">
                <a:latin typeface="Fira Sans"/>
              </a:rPr>
              <a:t>Gallupová</a:t>
            </a:r>
            <a:br>
              <a:rPr lang="de-DE" dirty="0">
                <a:latin typeface="Fira Sans" panose="020B0503050000020004" pitchFamily="34" charset="0"/>
              </a:rPr>
            </a:br>
            <a:r>
              <a:rPr lang="de-DE" dirty="0">
                <a:latin typeface="Fira Sans"/>
              </a:rPr>
              <a:t>Berlin, 2019/09/24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12801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CEB9318-062F-4908-977D-BB08D3DED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EA227B-BBB5-41D0-AF39-5A683DDEF8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847AD4-8AE4-4907-897B-6F2C67AD1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17" y="-1245706"/>
            <a:ext cx="12192750" cy="2005882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E7FF146C-26BA-4359-B464-7C83C5D65769}"/>
              </a:ext>
            </a:extLst>
          </p:cNvPr>
          <p:cNvSpPr>
            <a:spLocks noGrp="1"/>
          </p:cNvSpPr>
          <p:nvPr/>
        </p:nvSpPr>
        <p:spPr>
          <a:xfrm>
            <a:off x="1016864" y="3218"/>
            <a:ext cx="9359324" cy="961067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ts val="3400"/>
              </a:lnSpc>
              <a:spcBef>
                <a:spcPct val="0"/>
              </a:spcBef>
              <a:buNone/>
              <a:defRPr lang="en-US" sz="3000" b="1" kern="1200">
                <a:solidFill>
                  <a:schemeClr val="accent2"/>
                </a:solidFill>
                <a:latin typeface="Fira Sans" panose="020B0503050000020004" pitchFamily="34" charset="0"/>
                <a:ea typeface="+mj-ea"/>
                <a:cs typeface="+mj-cs"/>
              </a:defRPr>
            </a:lvl1pPr>
          </a:lstStyle>
          <a:p>
            <a:r>
              <a:rPr lang="en-GB">
                <a:latin typeface="Fira Sans"/>
              </a:rPr>
              <a:t>PMD Signature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999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7">
            <a:extLst>
              <a:ext uri="{FF2B5EF4-FFF2-40B4-BE49-F238E27FC236}">
                <a16:creationId xmlns:a16="http://schemas.microsoft.com/office/drawing/2014/main" id="{41AE296D-558E-4BBB-A9B7-58BF3ADD1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17" y="-10995843"/>
            <a:ext cx="12192750" cy="20058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112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C6FC48C-45B7-5C42-B81E-05746B33F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12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7AFCBE-9C04-EA43-BAF5-43D17F75F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92091" cy="138499"/>
          </a:xfrm>
        </p:spPr>
        <p:txBody>
          <a:bodyPr/>
          <a:lstStyle/>
          <a:p>
            <a:pPr algn="l"/>
            <a:r>
              <a:rPr lang="en-US">
                <a:latin typeface="Fira Sans" panose="020B0503050000020004" pitchFamily="34" charset="0"/>
              </a:rPr>
              <a:t>2018/08/14 | Julius Upmeier zu Belzen | </a:t>
            </a:r>
            <a:r>
              <a:rPr lang="en-US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  <a:endParaRPr lang="en-US" dirty="0">
              <a:solidFill>
                <a:schemeClr val="accent1"/>
              </a:solidFill>
              <a:latin typeface="Fira Sans" panose="020B05030500000200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7DC6B0-C1BF-7E4A-81FF-8BFC9CB2A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</p:spPr>
        <p:txBody>
          <a:bodyPr>
            <a:normAutofit/>
          </a:bodyPr>
          <a:lstStyle/>
          <a:p>
            <a:r>
              <a:rPr lang="en-GB" dirty="0">
                <a:latin typeface="Fira Sans"/>
              </a:rPr>
              <a:t>Future work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2C444D-D3C6-4B5D-B957-7821B189F80C}"/>
              </a:ext>
            </a:extLst>
          </p:cNvPr>
          <p:cNvSpPr/>
          <p:nvPr/>
        </p:nvSpPr>
        <p:spPr>
          <a:xfrm>
            <a:off x="183573" y="6366164"/>
            <a:ext cx="4118262" cy="342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Content Placeholder 16">
            <a:extLst>
              <a:ext uri="{FF2B5EF4-FFF2-40B4-BE49-F238E27FC236}">
                <a16:creationId xmlns:a16="http://schemas.microsoft.com/office/drawing/2014/main" id="{01BF4B3E-268A-45AD-B401-B16CA5D860D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80483" y="1717174"/>
            <a:ext cx="9889731" cy="3412281"/>
          </a:xfrm>
        </p:spPr>
        <p:txBody>
          <a:bodyPr wrap="square" lIns="0" tIns="0" rIns="0" bIns="0" anchor="t">
            <a:spAutoFit/>
          </a:bodyPr>
          <a:lstStyle/>
          <a:p>
            <a:pPr marL="0" indent="0">
              <a:buNone/>
            </a:pPr>
            <a:r>
              <a:rPr lang="en-US" dirty="0">
                <a:latin typeface="Fira Sans"/>
              </a:rPr>
              <a:t>Preparation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>
                <a:latin typeface="Fira Sans"/>
              </a:rPr>
              <a:t>Marking aberrant regions of samples </a:t>
            </a:r>
            <a:endParaRPr lang="en-US"/>
          </a:p>
          <a:p>
            <a:pPr marL="0" indent="0">
              <a:buNone/>
            </a:pPr>
            <a:endParaRPr lang="en-US" dirty="0">
              <a:latin typeface="Fira Sans"/>
            </a:endParaRPr>
          </a:p>
          <a:p>
            <a:pPr marL="0" indent="0">
              <a:buNone/>
            </a:pPr>
            <a:r>
              <a:rPr lang="en-US">
                <a:latin typeface="Fira Sans"/>
              </a:rPr>
              <a:t>Characterizing PMDs signatures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Fira Sans"/>
              </a:rPr>
              <a:t>Clustering of PMDs &amp; validating via known cell type (</a:t>
            </a:r>
            <a:r>
              <a:rPr lang="en-US" err="1">
                <a:latin typeface="Fira Sans"/>
              </a:rPr>
              <a:t>MeDeCom</a:t>
            </a:r>
            <a:r>
              <a:rPr lang="en-US">
                <a:latin typeface="Fira Sans"/>
              </a:rPr>
              <a:t>)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>
                <a:latin typeface="Fira Sans"/>
              </a:rPr>
              <a:t>Target regions of high PMD variability between cell types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>
                <a:latin typeface="Fira Sans"/>
              </a:rPr>
              <a:t>Statistical significance of classification</a:t>
            </a:r>
            <a:endParaRPr lang="en-US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730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E698738-AD2D-40D3-9AEA-33B1C4B9D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93D2E-F621-4C58-956C-96E168CEC4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781AD2-AD74-4F14-8148-882554526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5" y="-1212574"/>
            <a:ext cx="12184469" cy="20033973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63794B88-B5C2-42D8-9840-0B8B60932ECD}"/>
              </a:ext>
            </a:extLst>
          </p:cNvPr>
          <p:cNvSpPr>
            <a:spLocks noGrp="1"/>
          </p:cNvSpPr>
          <p:nvPr/>
        </p:nvSpPr>
        <p:spPr>
          <a:xfrm>
            <a:off x="993523" y="40866"/>
            <a:ext cx="9359324" cy="961067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ts val="3400"/>
              </a:lnSpc>
              <a:spcBef>
                <a:spcPct val="0"/>
              </a:spcBef>
              <a:buNone/>
              <a:defRPr lang="en-US" sz="3000" b="1" kern="1200">
                <a:solidFill>
                  <a:schemeClr val="accent2"/>
                </a:solidFill>
                <a:latin typeface="Fira Sans" panose="020B0503050000020004" pitchFamily="34" charset="0"/>
                <a:ea typeface="+mj-ea"/>
                <a:cs typeface="+mj-cs"/>
              </a:defRPr>
            </a:lvl1pPr>
          </a:lstStyle>
          <a:p>
            <a:r>
              <a:rPr lang="en-GB" dirty="0">
                <a:latin typeface="Fira Sans"/>
              </a:rPr>
              <a:t>Sequencing error in samples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9029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C6FC48C-45B7-5C42-B81E-05746B33F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7AFCBE-9C04-EA43-BAF5-43D17F75F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92091" cy="138499"/>
          </a:xfrm>
        </p:spPr>
        <p:txBody>
          <a:bodyPr/>
          <a:lstStyle/>
          <a:p>
            <a:pPr algn="l"/>
            <a:r>
              <a:rPr lang="en-US">
                <a:latin typeface="Fira Sans" panose="020B0503050000020004" pitchFamily="34" charset="0"/>
              </a:rPr>
              <a:t>2018/08/14 | Julius Upmeier zu Belzen | </a:t>
            </a:r>
            <a:r>
              <a:rPr lang="en-US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  <a:endParaRPr lang="en-US" dirty="0">
              <a:solidFill>
                <a:schemeClr val="accent1"/>
              </a:solidFill>
              <a:latin typeface="Fira Sans" panose="020B05030500000200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7DC6B0-C1BF-7E4A-81FF-8BFC9CB2A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</p:spPr>
        <p:txBody>
          <a:bodyPr>
            <a:normAutofit/>
          </a:bodyPr>
          <a:lstStyle/>
          <a:p>
            <a:r>
              <a:rPr lang="en-GB">
                <a:latin typeface="Fira Sans"/>
              </a:rPr>
              <a:t>Challenges </a:t>
            </a:r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2C444D-D3C6-4B5D-B957-7821B189F80C}"/>
              </a:ext>
            </a:extLst>
          </p:cNvPr>
          <p:cNvSpPr/>
          <p:nvPr/>
        </p:nvSpPr>
        <p:spPr>
          <a:xfrm>
            <a:off x="183573" y="6366164"/>
            <a:ext cx="4118262" cy="342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7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51DA1029-6DE6-41DF-BF2F-88AD2C16A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0487" y="2282687"/>
            <a:ext cx="3703983" cy="2466562"/>
          </a:xfrm>
          <a:prstGeom prst="rect">
            <a:avLst/>
          </a:prstGeom>
        </p:spPr>
      </p:pic>
      <p:graphicFrame>
        <p:nvGraphicFramePr>
          <p:cNvPr id="9" name="Diagram 2">
            <a:extLst>
              <a:ext uri="{FF2B5EF4-FFF2-40B4-BE49-F238E27FC236}">
                <a16:creationId xmlns:a16="http://schemas.microsoft.com/office/drawing/2014/main" id="{05C4B1A9-B76B-4BC0-9C8D-FB4B093FE0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3068164"/>
              </p:ext>
            </p:extLst>
          </p:nvPr>
        </p:nvGraphicFramePr>
        <p:xfrm>
          <a:off x="480483" y="1816565"/>
          <a:ext cx="5996908" cy="32359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70870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7DA9F2-C0CA-E04F-9B32-16FD7FF3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B298847-2EE9-274A-AD70-F689DE819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A1B9A85-3468-3248-8219-865719DB696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80483" y="1534956"/>
            <a:ext cx="11231516" cy="4058099"/>
          </a:xfrm>
        </p:spPr>
        <p:txBody>
          <a:bodyPr wrap="square" lIns="0" tIns="0" rIns="0" bIns="0" anchor="t">
            <a:spAutoFit/>
          </a:bodyPr>
          <a:lstStyle/>
          <a:p>
            <a:pPr marL="359410" indent="-359410"/>
            <a:r>
              <a:rPr lang="de-DE" sz="1400" dirty="0">
                <a:latin typeface="Fira Sans"/>
              </a:rPr>
              <a:t>Early </a:t>
            </a:r>
            <a:r>
              <a:rPr lang="de-DE" sz="1400" dirty="0" err="1">
                <a:latin typeface="Fira Sans"/>
              </a:rPr>
              <a:t>Developmental</a:t>
            </a:r>
            <a:r>
              <a:rPr lang="de-DE" sz="1400" dirty="0">
                <a:latin typeface="Fira Sans"/>
              </a:rPr>
              <a:t> and </a:t>
            </a:r>
            <a:r>
              <a:rPr lang="de-DE" sz="1400" dirty="0" err="1">
                <a:latin typeface="Fira Sans"/>
              </a:rPr>
              <a:t>Evolutionary</a:t>
            </a:r>
            <a:r>
              <a:rPr lang="de-DE" sz="1400" dirty="0">
                <a:latin typeface="Fira Sans"/>
              </a:rPr>
              <a:t> Origins </a:t>
            </a:r>
            <a:r>
              <a:rPr lang="de-DE" sz="1400" dirty="0" err="1">
                <a:latin typeface="Fira Sans"/>
              </a:rPr>
              <a:t>of</a:t>
            </a:r>
            <a:r>
              <a:rPr lang="de-DE" sz="1400" dirty="0">
                <a:latin typeface="Fira Sans"/>
              </a:rPr>
              <a:t> Gene Body DNA </a:t>
            </a:r>
            <a:r>
              <a:rPr lang="de-DE" sz="1400" dirty="0" err="1">
                <a:latin typeface="Fira Sans"/>
              </a:rPr>
              <a:t>Methylation</a:t>
            </a:r>
            <a:r>
              <a:rPr lang="de-DE" sz="1400" dirty="0">
                <a:latin typeface="Fira Sans"/>
              </a:rPr>
              <a:t> Patterns in </a:t>
            </a:r>
            <a:r>
              <a:rPr lang="de-DE" sz="1400" dirty="0" err="1">
                <a:latin typeface="Fira Sans"/>
              </a:rPr>
              <a:t>Mammalian</a:t>
            </a:r>
            <a:r>
              <a:rPr lang="de-DE" sz="1400" dirty="0">
                <a:latin typeface="Fira Sans"/>
              </a:rPr>
              <a:t> Placentas: </a:t>
            </a:r>
            <a:r>
              <a:rPr lang="de-DE" sz="1400" dirty="0">
                <a:latin typeface="Fira Sans"/>
                <a:hlinkClick r:id="rId2"/>
              </a:rPr>
              <a:t>https://www.ncbi.nlm.nih.gov/pubmed/26241857</a:t>
            </a:r>
            <a:endParaRPr lang="de-DE" sz="1400"/>
          </a:p>
          <a:p>
            <a:pPr marL="359410" indent="-359410"/>
            <a:r>
              <a:rPr lang="de-DE" sz="1400" dirty="0">
                <a:latin typeface="Fira Sans"/>
              </a:rPr>
              <a:t>DNA </a:t>
            </a:r>
            <a:r>
              <a:rPr lang="de-DE" sz="1400" dirty="0" err="1">
                <a:latin typeface="Fira Sans"/>
              </a:rPr>
              <a:t>methylation</a:t>
            </a:r>
            <a:r>
              <a:rPr lang="de-DE" sz="1400" dirty="0">
                <a:latin typeface="Fira Sans"/>
              </a:rPr>
              <a:t> </a:t>
            </a:r>
            <a:r>
              <a:rPr lang="de-DE" sz="1400" dirty="0" err="1">
                <a:latin typeface="Fira Sans"/>
              </a:rPr>
              <a:t>loss</a:t>
            </a:r>
            <a:r>
              <a:rPr lang="de-DE" sz="1400" dirty="0">
                <a:latin typeface="Fira Sans"/>
              </a:rPr>
              <a:t> in </a:t>
            </a:r>
            <a:r>
              <a:rPr lang="de-DE" sz="1400" dirty="0" err="1">
                <a:latin typeface="Fira Sans"/>
              </a:rPr>
              <a:t>late-replicating</a:t>
            </a:r>
            <a:r>
              <a:rPr lang="de-DE" sz="1400" dirty="0">
                <a:latin typeface="Fira Sans"/>
              </a:rPr>
              <a:t> </a:t>
            </a:r>
            <a:r>
              <a:rPr lang="de-DE" sz="1400" dirty="0" err="1">
                <a:latin typeface="Fira Sans"/>
              </a:rPr>
              <a:t>domains</a:t>
            </a:r>
            <a:r>
              <a:rPr lang="de-DE" sz="1400" dirty="0">
                <a:latin typeface="Fira Sans"/>
              </a:rPr>
              <a:t> </a:t>
            </a:r>
            <a:r>
              <a:rPr lang="de-DE" sz="1400" dirty="0" err="1">
                <a:latin typeface="Fira Sans"/>
              </a:rPr>
              <a:t>is</a:t>
            </a:r>
            <a:r>
              <a:rPr lang="de-DE" sz="1400" dirty="0">
                <a:latin typeface="Fira Sans"/>
              </a:rPr>
              <a:t> </a:t>
            </a:r>
            <a:r>
              <a:rPr lang="de-DE" sz="1400" dirty="0" err="1">
                <a:latin typeface="Fira Sans"/>
              </a:rPr>
              <a:t>linked</a:t>
            </a:r>
            <a:r>
              <a:rPr lang="de-DE" sz="1400" dirty="0">
                <a:latin typeface="Fira Sans"/>
              </a:rPr>
              <a:t> </a:t>
            </a:r>
            <a:r>
              <a:rPr lang="de-DE" sz="1400" dirty="0" err="1">
                <a:latin typeface="Fira Sans"/>
              </a:rPr>
              <a:t>to</a:t>
            </a:r>
            <a:r>
              <a:rPr lang="de-DE" sz="1400" dirty="0">
                <a:latin typeface="Fira Sans"/>
              </a:rPr>
              <a:t> </a:t>
            </a:r>
            <a:r>
              <a:rPr lang="de-DE" sz="1400" dirty="0" err="1">
                <a:latin typeface="Fira Sans"/>
              </a:rPr>
              <a:t>mitotic</a:t>
            </a:r>
            <a:r>
              <a:rPr lang="de-DE" sz="1400" dirty="0">
                <a:latin typeface="Fira Sans"/>
              </a:rPr>
              <a:t> </a:t>
            </a:r>
            <a:r>
              <a:rPr lang="de-DE" sz="1400" dirty="0" err="1">
                <a:latin typeface="Fira Sans"/>
              </a:rPr>
              <a:t>cell</a:t>
            </a:r>
            <a:r>
              <a:rPr lang="de-DE" sz="1400" dirty="0">
                <a:latin typeface="Fira Sans"/>
              </a:rPr>
              <a:t> </a:t>
            </a:r>
            <a:r>
              <a:rPr lang="de-DE" sz="1400" dirty="0" err="1">
                <a:latin typeface="Fira Sans"/>
              </a:rPr>
              <a:t>division</a:t>
            </a:r>
            <a:r>
              <a:rPr lang="de-DE" sz="1400" dirty="0">
                <a:latin typeface="Fira Sans"/>
              </a:rPr>
              <a:t>: </a:t>
            </a:r>
            <a:r>
              <a:rPr lang="de-DE" sz="1400" dirty="0">
                <a:latin typeface="Fira Sans"/>
                <a:hlinkClick r:id="rId3"/>
              </a:rPr>
              <a:t>https://www.ncbi.nlm.nih.gov/pmc/articles/PMC5893360/</a:t>
            </a:r>
            <a:endParaRPr lang="de-DE" sz="1400"/>
          </a:p>
          <a:p>
            <a:pPr marL="359410" indent="-359410"/>
            <a:r>
              <a:rPr lang="de-DE" sz="1400" err="1">
                <a:latin typeface="Fira Sans"/>
              </a:rPr>
              <a:t>Partially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methylated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domains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are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hallmarks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of</a:t>
            </a:r>
            <a:r>
              <a:rPr lang="de-DE" sz="1400" dirty="0">
                <a:latin typeface="Fira Sans"/>
              </a:rPr>
              <a:t> a </a:t>
            </a:r>
            <a:r>
              <a:rPr lang="de-DE" sz="1400" err="1">
                <a:latin typeface="Fira Sans"/>
              </a:rPr>
              <a:t>cell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specific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epigenome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topology</a:t>
            </a:r>
            <a:r>
              <a:rPr lang="de-DE" sz="1400" dirty="0">
                <a:latin typeface="Fira Sans"/>
              </a:rPr>
              <a:t>: </a:t>
            </a:r>
            <a:r>
              <a:rPr lang="de-DE" sz="1400" dirty="0">
                <a:latin typeface="Fira Sans"/>
                <a:hlinkClick r:id="rId4"/>
              </a:rPr>
              <a:t>https://www.biorxiv.org/content/10.1101/249334v1</a:t>
            </a:r>
            <a:endParaRPr lang="de-DE" sz="1400"/>
          </a:p>
          <a:p>
            <a:pPr marL="359410" indent="-359410"/>
            <a:r>
              <a:rPr lang="de-DE" sz="1400" dirty="0">
                <a:latin typeface="Fira Sans"/>
              </a:rPr>
              <a:t>A </a:t>
            </a:r>
            <a:r>
              <a:rPr lang="de-DE" sz="1400" err="1">
                <a:latin typeface="Fira Sans"/>
              </a:rPr>
              <a:t>comprehensive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analysis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of</a:t>
            </a:r>
            <a:r>
              <a:rPr lang="de-DE" sz="1400" dirty="0">
                <a:latin typeface="Fira Sans"/>
              </a:rPr>
              <a:t> 195 DNA </a:t>
            </a:r>
            <a:r>
              <a:rPr lang="de-DE" sz="1400" err="1">
                <a:latin typeface="Fira Sans"/>
              </a:rPr>
              <a:t>methylomes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reveals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shared</a:t>
            </a:r>
            <a:r>
              <a:rPr lang="de-DE" sz="1400" dirty="0">
                <a:latin typeface="Fira Sans"/>
              </a:rPr>
              <a:t> and </a:t>
            </a:r>
            <a:r>
              <a:rPr lang="de-DE" sz="1400" err="1">
                <a:latin typeface="Fira Sans"/>
              </a:rPr>
              <a:t>cell-specific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features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of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partially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methylated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domains</a:t>
            </a:r>
            <a:r>
              <a:rPr lang="de-DE" sz="1400" dirty="0">
                <a:latin typeface="Fira Sans"/>
              </a:rPr>
              <a:t>: </a:t>
            </a:r>
            <a:r>
              <a:rPr lang="de-DE" sz="1400" dirty="0">
                <a:latin typeface="Fira Sans"/>
                <a:hlinkClick r:id="rId5"/>
              </a:rPr>
              <a:t>https://www.ncbi.nlm.nih.gov/pmc/articles/PMC6161375/</a:t>
            </a:r>
            <a:endParaRPr lang="de-DE" sz="1400"/>
          </a:p>
          <a:p>
            <a:pPr marL="359410" indent="-359410"/>
            <a:r>
              <a:rPr lang="de-DE" sz="1400" err="1">
                <a:latin typeface="Fira Sans"/>
              </a:rPr>
              <a:t>Mechanisms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of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establishment</a:t>
            </a:r>
            <a:r>
              <a:rPr lang="de-DE" sz="1400" dirty="0">
                <a:latin typeface="Fira Sans"/>
              </a:rPr>
              <a:t> and </a:t>
            </a:r>
            <a:r>
              <a:rPr lang="de-DE" sz="1400" err="1">
                <a:latin typeface="Fira Sans"/>
              </a:rPr>
              <a:t>functional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significance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of</a:t>
            </a:r>
            <a:r>
              <a:rPr lang="de-DE" sz="1400" dirty="0">
                <a:latin typeface="Fira Sans"/>
              </a:rPr>
              <a:t> DNA </a:t>
            </a:r>
            <a:r>
              <a:rPr lang="de-DE" sz="1400" err="1">
                <a:latin typeface="Fira Sans"/>
              </a:rPr>
              <a:t>demethylation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during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erythroid</a:t>
            </a:r>
            <a:r>
              <a:rPr lang="de-DE" sz="1400" dirty="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differentiation</a:t>
            </a:r>
            <a:r>
              <a:rPr lang="de-DE" sz="1400" dirty="0">
                <a:latin typeface="Fira Sans"/>
              </a:rPr>
              <a:t>: </a:t>
            </a:r>
            <a:r>
              <a:rPr lang="de-DE" sz="1400" dirty="0">
                <a:latin typeface="Fira Sans"/>
                <a:hlinkClick r:id="rId6"/>
              </a:rPr>
              <a:t>http://www.bloodadvances.org/content/2/15/1833?sso-checked=true</a:t>
            </a:r>
            <a:endParaRPr lang="de-DE" sz="1400">
              <a:latin typeface="Fira Sans"/>
            </a:endParaRPr>
          </a:p>
          <a:p>
            <a:pPr marL="359410" indent="-359410"/>
            <a:r>
              <a:rPr lang="de-DE" sz="1400" err="1">
                <a:latin typeface="Fira Sans"/>
              </a:rPr>
              <a:t>Macrophages</a:t>
            </a:r>
            <a:r>
              <a:rPr lang="de-DE" sz="140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associated</a:t>
            </a:r>
            <a:r>
              <a:rPr lang="de-DE" sz="140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with</a:t>
            </a:r>
            <a:r>
              <a:rPr lang="de-DE" sz="140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tumors</a:t>
            </a:r>
            <a:r>
              <a:rPr lang="de-DE" sz="1400">
                <a:latin typeface="Fira Sans"/>
              </a:rPr>
              <a:t> </a:t>
            </a:r>
            <a:r>
              <a:rPr lang="de-DE" sz="1400" err="1">
                <a:latin typeface="Fira Sans"/>
              </a:rPr>
              <a:t>as</a:t>
            </a:r>
            <a:r>
              <a:rPr lang="de-DE" sz="1400">
                <a:latin typeface="Fira Sans"/>
              </a:rPr>
              <a:t> potential </a:t>
            </a:r>
            <a:r>
              <a:rPr lang="de-DE" sz="1400" err="1">
                <a:latin typeface="Fira Sans"/>
              </a:rPr>
              <a:t>targets</a:t>
            </a:r>
            <a:r>
              <a:rPr lang="de-DE" sz="1400">
                <a:latin typeface="Fira Sans"/>
              </a:rPr>
              <a:t> and </a:t>
            </a:r>
            <a:r>
              <a:rPr lang="de-DE" sz="1400" err="1">
                <a:latin typeface="Fira Sans"/>
              </a:rPr>
              <a:t>therapeutic</a:t>
            </a:r>
            <a:r>
              <a:rPr lang="de-DE" sz="1400">
                <a:latin typeface="Fira Sans"/>
              </a:rPr>
              <a:t> intermediates: </a:t>
            </a:r>
            <a:r>
              <a:rPr lang="de-DE" sz="1400">
                <a:latin typeface="Fira Sans"/>
                <a:hlinkClick r:id="rId7"/>
              </a:rPr>
              <a:t>https://www.ncbi.nlm.nih.gov/pmc/articles/PMC4149280/</a:t>
            </a:r>
          </a:p>
          <a:p>
            <a:pPr marL="359410" indent="-359410"/>
            <a:r>
              <a:rPr lang="de-DE" sz="1400">
                <a:latin typeface="Fira Sans"/>
              </a:rPr>
              <a:t>IHEC Portal: </a:t>
            </a:r>
            <a:r>
              <a:rPr lang="de-DE" sz="1400">
                <a:latin typeface="Fira Sans"/>
                <a:hlinkClick r:id="rId8"/>
              </a:rPr>
              <a:t>http://ihec-epigenomes.org/</a:t>
            </a:r>
            <a:endParaRPr lang="de-DE" sz="140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1E5425-2DAA-1D4C-A01A-5C0C2BE00F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en-US">
                <a:latin typeface="Fira Sans" panose="020B0503050000020004" pitchFamily="34" charset="0"/>
              </a:rPr>
              <a:t>2018/08/14 | Julius Upmeier zu Belzen | </a:t>
            </a:r>
            <a:r>
              <a:rPr lang="en-US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  <a:endParaRPr lang="en-US" dirty="0">
              <a:solidFill>
                <a:schemeClr val="accent1"/>
              </a:solidFill>
              <a:latin typeface="Fira Sans" panose="020B05030500000200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B8F6D-A981-45BA-BA30-425D22E748E9}"/>
              </a:ext>
            </a:extLst>
          </p:cNvPr>
          <p:cNvSpPr/>
          <p:nvPr/>
        </p:nvSpPr>
        <p:spPr>
          <a:xfrm>
            <a:off x="183573" y="6366164"/>
            <a:ext cx="4118262" cy="342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503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86683" y="2106757"/>
            <a:ext cx="9821344" cy="1015791"/>
          </a:xfrm>
        </p:spPr>
        <p:txBody>
          <a:bodyPr/>
          <a:lstStyle/>
          <a:p>
            <a:pPr algn="ctr"/>
            <a:r>
              <a:rPr lang="en-US" b="0" dirty="0" err="1">
                <a:latin typeface="Fira Sans"/>
                <a:cs typeface="Calibri"/>
              </a:rPr>
              <a:t>Vielen</a:t>
            </a:r>
            <a:r>
              <a:rPr lang="en-US" b="0" dirty="0">
                <a:latin typeface="Fira Sans"/>
                <a:cs typeface="Calibri"/>
              </a:rPr>
              <a:t> dank!!</a:t>
            </a:r>
            <a:endParaRPr lang="en-US" b="0">
              <a:latin typeface="Fira Sans"/>
              <a:cs typeface="Calibri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6B43141-3B65-CC47-9062-92470E71F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1102" y="5327462"/>
            <a:ext cx="2450898" cy="107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132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C6FC48C-45B7-5C42-B81E-05746B33F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7AFCBE-9C04-EA43-BAF5-43D17F75F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92091" cy="138499"/>
          </a:xfrm>
        </p:spPr>
        <p:txBody>
          <a:bodyPr/>
          <a:lstStyle/>
          <a:p>
            <a:pPr algn="l"/>
            <a:r>
              <a:rPr lang="en-US">
                <a:latin typeface="Fira Sans" panose="020B0503050000020004" pitchFamily="34" charset="0"/>
              </a:rPr>
              <a:t>2018/08/14 | Julius Upmeier zu Belzen | </a:t>
            </a:r>
            <a:r>
              <a:rPr lang="en-US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  <a:endParaRPr lang="en-US" dirty="0">
              <a:solidFill>
                <a:schemeClr val="accent1"/>
              </a:solidFill>
              <a:latin typeface="Fira Sans" panose="020B05030500000200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7DC6B0-C1BF-7E4A-81FF-8BFC9CB2A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</p:spPr>
        <p:txBody>
          <a:bodyPr>
            <a:normAutofit/>
          </a:bodyPr>
          <a:lstStyle/>
          <a:p>
            <a:r>
              <a:rPr lang="en-GB">
                <a:latin typeface="Fira Sans"/>
              </a:rPr>
              <a:t>Partially Methylated Domains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2C444D-D3C6-4B5D-B957-7821B189F80C}"/>
              </a:ext>
            </a:extLst>
          </p:cNvPr>
          <p:cNvSpPr/>
          <p:nvPr/>
        </p:nvSpPr>
        <p:spPr>
          <a:xfrm>
            <a:off x="183573" y="6366164"/>
            <a:ext cx="4118262" cy="342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277534C-5661-45A4-9561-A065B103FFE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80483" y="2081609"/>
            <a:ext cx="4887038" cy="2976264"/>
          </a:xfrm>
        </p:spPr>
        <p:txBody>
          <a:bodyPr wrap="square" lIns="0" tIns="0" rIns="0" bIns="0" anchor="t">
            <a:spAutoFit/>
          </a:bodyPr>
          <a:lstStyle/>
          <a:p>
            <a:pPr marL="359410" indent="-359410">
              <a:buFont typeface="Arial"/>
              <a:buChar char="•"/>
            </a:pPr>
            <a:r>
              <a:rPr lang="en-US" dirty="0">
                <a:latin typeface="Fira Sans"/>
              </a:rPr>
              <a:t>Found in all chromosomes </a:t>
            </a:r>
            <a:endParaRPr lang="en-US" dirty="0"/>
          </a:p>
          <a:p>
            <a:pPr marL="359410" indent="-359410">
              <a:buFont typeface="Arial"/>
              <a:buChar char="•"/>
            </a:pPr>
            <a:r>
              <a:rPr lang="en-US" dirty="0">
                <a:latin typeface="Fira Sans"/>
              </a:rPr>
              <a:t>Genes that are </a:t>
            </a:r>
            <a:r>
              <a:rPr lang="en-US">
                <a:latin typeface="Fira Sans"/>
              </a:rPr>
              <a:t>inactive</a:t>
            </a:r>
          </a:p>
          <a:p>
            <a:pPr marL="359410" indent="-359410">
              <a:buFont typeface="Arial"/>
              <a:buChar char="•"/>
            </a:pPr>
            <a:r>
              <a:rPr lang="en-US" dirty="0">
                <a:latin typeface="Fira Sans"/>
              </a:rPr>
              <a:t>~25-75% methylation</a:t>
            </a:r>
            <a:endParaRPr lang="en-US" dirty="0"/>
          </a:p>
          <a:p>
            <a:pPr marL="359410" indent="-359410">
              <a:buFont typeface="Arial"/>
              <a:buChar char="•"/>
            </a:pPr>
            <a:r>
              <a:rPr lang="en-US">
                <a:latin typeface="Fira Sans"/>
              </a:rPr>
              <a:t>Long, 100kbp regions</a:t>
            </a:r>
            <a:endParaRPr lang="en-US"/>
          </a:p>
          <a:p>
            <a:pPr marL="359410" indent="-359410">
              <a:buFont typeface="Arial"/>
              <a:buChar char="•"/>
            </a:pPr>
            <a:r>
              <a:rPr lang="en-US" dirty="0">
                <a:latin typeface="Fira Sans"/>
              </a:rPr>
              <a:t>Mutation rate higher within PMDs </a:t>
            </a:r>
            <a:endParaRPr lang="en-US" dirty="0"/>
          </a:p>
          <a:p>
            <a:pPr marL="359410" indent="-359410">
              <a:buFont typeface="Arial"/>
              <a:buChar char="•"/>
            </a:pPr>
            <a:endParaRPr lang="en-US" dirty="0">
              <a:latin typeface="Fira Sans"/>
            </a:endParaRPr>
          </a:p>
          <a:p>
            <a:pPr marL="359410" indent="-359410">
              <a:buFont typeface="Arial"/>
              <a:buChar char="•"/>
            </a:pPr>
            <a:endParaRPr lang="en-US"/>
          </a:p>
        </p:txBody>
      </p:sp>
      <p:pic>
        <p:nvPicPr>
          <p:cNvPr id="6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02C0170-E41D-424A-85CA-2AB12A687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6097" y="1783646"/>
            <a:ext cx="5592416" cy="39119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C82B15-FD11-4263-AB43-4E4B3512A018}"/>
              </a:ext>
            </a:extLst>
          </p:cNvPr>
          <p:cNvSpPr txBox="1"/>
          <p:nvPr/>
        </p:nvSpPr>
        <p:spPr>
          <a:xfrm>
            <a:off x="5652053" y="5726596"/>
            <a:ext cx="5592416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 dirty="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Fig. 6: Zhou et al. </a:t>
            </a:r>
            <a:r>
              <a:rPr lang="en-US" sz="1500" u="sng" dirty="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DNA</a:t>
            </a:r>
            <a:r>
              <a:rPr lang="en-US" sz="1500" u="sng" dirty="0">
                <a:solidFill>
                  <a:schemeClr val="accent2">
                    <a:lumMod val="75000"/>
                  </a:schemeClr>
                </a:solidFill>
              </a:rPr>
              <a:t> methylation loss in late-replicating domains is linked to mitotic cell division</a:t>
            </a:r>
            <a:endParaRPr lang="en-US" sz="1500" u="sng">
              <a:solidFill>
                <a:schemeClr val="accent2">
                  <a:lumMod val="75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9282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C6FC48C-45B7-5C42-B81E-05746B33F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7AFCBE-9C04-EA43-BAF5-43D17F75F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92091" cy="138499"/>
          </a:xfrm>
        </p:spPr>
        <p:txBody>
          <a:bodyPr/>
          <a:lstStyle/>
          <a:p>
            <a:pPr algn="l"/>
            <a:r>
              <a:rPr lang="en-US">
                <a:latin typeface="Fira Sans" panose="020B0503050000020004" pitchFamily="34" charset="0"/>
              </a:rPr>
              <a:t>2018/08/14 | Julius Upmeier zu Belzen | </a:t>
            </a:r>
            <a:r>
              <a:rPr lang="en-US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  <a:endParaRPr lang="en-US" dirty="0">
              <a:solidFill>
                <a:schemeClr val="accent1"/>
              </a:solidFill>
              <a:latin typeface="Fira Sans" panose="020B05030500000200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7DC6B0-C1BF-7E4A-81FF-8BFC9CB2A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</p:spPr>
        <p:txBody>
          <a:bodyPr>
            <a:normAutofit/>
          </a:bodyPr>
          <a:lstStyle/>
          <a:p>
            <a:r>
              <a:rPr lang="en-GB">
                <a:latin typeface="Fira Sans"/>
              </a:rPr>
              <a:t>Partially Methylated Domains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2C444D-D3C6-4B5D-B957-7821B189F80C}"/>
              </a:ext>
            </a:extLst>
          </p:cNvPr>
          <p:cNvSpPr/>
          <p:nvPr/>
        </p:nvSpPr>
        <p:spPr>
          <a:xfrm>
            <a:off x="200138" y="6357881"/>
            <a:ext cx="4118262" cy="342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277534C-5661-45A4-9561-A065B103FFE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2201" y="1841412"/>
            <a:ext cx="4978148" cy="1595811"/>
          </a:xfrm>
        </p:spPr>
        <p:txBody>
          <a:bodyPr wrap="square" lIns="0" tIns="0" rIns="0" bIns="0" anchor="t">
            <a:spAutoFit/>
          </a:bodyPr>
          <a:lstStyle/>
          <a:p>
            <a:pPr marL="0" indent="0">
              <a:buNone/>
            </a:pPr>
            <a:r>
              <a:rPr lang="en-US" dirty="0">
                <a:latin typeface="Fira Sans"/>
              </a:rPr>
              <a:t>Mechanism:</a:t>
            </a:r>
            <a:endParaRPr lang="en-US" dirty="0"/>
          </a:p>
          <a:p>
            <a:pPr marL="359410" indent="-359410">
              <a:buFont typeface="Arial"/>
              <a:buChar char="•"/>
            </a:pPr>
            <a:r>
              <a:rPr lang="en-US">
                <a:latin typeface="Fira Sans"/>
              </a:rPr>
              <a:t>Heterochromatin loses methylation marks with each replication </a:t>
            </a:r>
          </a:p>
          <a:p>
            <a:pPr marL="0" indent="0">
              <a:buNone/>
            </a:pPr>
            <a:endParaRPr lang="en-US" dirty="0">
              <a:latin typeface="Fira Sans"/>
            </a:endParaRP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463BC5E8-99EC-4787-A953-23C313349354}"/>
              </a:ext>
            </a:extLst>
          </p:cNvPr>
          <p:cNvSpPr txBox="1">
            <a:spLocks/>
          </p:cNvSpPr>
          <p:nvPr/>
        </p:nvSpPr>
        <p:spPr>
          <a:xfrm>
            <a:off x="6099405" y="1844726"/>
            <a:ext cx="5566212" cy="210423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36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+mj-lt"/>
              <a:buAutoNum type="arabicPeriod"/>
              <a:defRPr lang="de-DE" sz="2400" kern="1200" dirty="0" smtClean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72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2860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>
                <a:latin typeface="Fira Sans"/>
              </a:rPr>
              <a:t>Characteristic of PMDs: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Fira Sans"/>
              </a:rPr>
              <a:t>Differentiation 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Fira Sans"/>
              </a:rPr>
              <a:t>Age (cell division count)</a:t>
            </a:r>
            <a:endParaRPr lang="en-US" dirty="0">
              <a:cs typeface="Calibri"/>
            </a:endParaRP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Fira Sans"/>
              </a:rPr>
              <a:t>Stage of cell cycle </a:t>
            </a:r>
            <a:endParaRPr lang="en-US" dirty="0">
              <a:latin typeface="Calibri"/>
              <a:cs typeface="Calibri"/>
            </a:endParaRPr>
          </a:p>
          <a:p>
            <a:pPr marL="359410" indent="-359410">
              <a:buFont typeface="Arial"/>
              <a:buChar char="•"/>
            </a:pPr>
            <a:endParaRPr lang="en-US">
              <a:cs typeface="Calibri"/>
            </a:endParaRPr>
          </a:p>
        </p:txBody>
      </p:sp>
      <p:pic>
        <p:nvPicPr>
          <p:cNvPr id="6" name="Picture 6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D192EB94-E212-4CA4-BD6E-03CC21EEE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05" y="4343666"/>
            <a:ext cx="8400221" cy="168249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9837AF-A36D-41D7-A95A-44FF56B423C1}"/>
              </a:ext>
            </a:extLst>
          </p:cNvPr>
          <p:cNvSpPr txBox="1"/>
          <p:nvPr/>
        </p:nvSpPr>
        <p:spPr>
          <a:xfrm>
            <a:off x="9420640" y="4310270"/>
            <a:ext cx="2237960" cy="170816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Fig. 1: Brinkman</a:t>
            </a:r>
            <a:r>
              <a:rPr lang="en-US" sz="1500" dirty="0">
                <a:solidFill>
                  <a:schemeClr val="accent2">
                    <a:lumMod val="75000"/>
                  </a:schemeClr>
                </a:solidFill>
                <a:latin typeface="Calibri"/>
                <a:cs typeface="Calibri"/>
              </a:rPr>
              <a:t> </a:t>
            </a:r>
            <a:r>
              <a:rPr lang="en-US" sz="1500" dirty="0">
                <a:solidFill>
                  <a:schemeClr val="accent2">
                    <a:lumMod val="75000"/>
                  </a:schemeClr>
                </a:solidFill>
                <a:latin typeface="Lora"/>
                <a:cs typeface="Calibri"/>
              </a:rPr>
              <a:t>et </a:t>
            </a:r>
            <a:r>
              <a:rPr lang="en-US" sz="1500" dirty="0">
                <a:solidFill>
                  <a:schemeClr val="accent2">
                    <a:lumMod val="75000"/>
                  </a:schemeClr>
                </a:solidFill>
                <a:latin typeface="Lora"/>
                <a:ea typeface="+mn-lt"/>
                <a:cs typeface="+mn-lt"/>
              </a:rPr>
              <a:t>al</a:t>
            </a:r>
            <a:r>
              <a:rPr lang="en-US" sz="1500" dirty="0">
                <a:solidFill>
                  <a:schemeClr val="accent2">
                    <a:lumMod val="75000"/>
                  </a:schemeClr>
                </a:solidFill>
                <a:latin typeface="Lora"/>
              </a:rPr>
              <a:t>. </a:t>
            </a:r>
            <a:r>
              <a:rPr lang="en-US" sz="1500" u="sng" dirty="0">
                <a:solidFill>
                  <a:schemeClr val="accent2">
                    <a:lumMod val="75000"/>
                  </a:schemeClr>
                </a:solidFill>
                <a:latin typeface="Lora"/>
              </a:rPr>
              <a:t>Partially methylated domains are hypervariable in breast cancer and fuel widespread CpG island hypermethylation</a:t>
            </a:r>
            <a:endParaRPr lang="en-US" sz="1500" u="sng">
              <a:solidFill>
                <a:schemeClr val="accent2">
                  <a:lumMod val="75000"/>
                </a:schemeClr>
              </a:solidFill>
              <a:cs typeface="Calibri"/>
            </a:endParaRPr>
          </a:p>
        </p:txBody>
      </p:sp>
      <p:sp>
        <p:nvSpPr>
          <p:cNvPr id="12" name="Content Placeholder 16">
            <a:extLst>
              <a:ext uri="{FF2B5EF4-FFF2-40B4-BE49-F238E27FC236}">
                <a16:creationId xmlns:a16="http://schemas.microsoft.com/office/drawing/2014/main" id="{87EC8397-F25E-4563-BFD4-F85D2D9D641D}"/>
              </a:ext>
            </a:extLst>
          </p:cNvPr>
          <p:cNvSpPr txBox="1">
            <a:spLocks/>
          </p:cNvSpPr>
          <p:nvPr/>
        </p:nvSpPr>
        <p:spPr>
          <a:xfrm>
            <a:off x="8882361" y="4346075"/>
            <a:ext cx="530386" cy="36016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36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+mj-lt"/>
              <a:buAutoNum type="arabicPeriod"/>
              <a:defRPr lang="de-DE" sz="2400" kern="1200" dirty="0" smtClean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72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2860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>
                <a:solidFill>
                  <a:schemeClr val="accent1"/>
                </a:solidFill>
                <a:latin typeface="Fira Sans"/>
              </a:rPr>
              <a:t>1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13" name="Content Placeholder 16">
            <a:extLst>
              <a:ext uri="{FF2B5EF4-FFF2-40B4-BE49-F238E27FC236}">
                <a16:creationId xmlns:a16="http://schemas.microsoft.com/office/drawing/2014/main" id="{B61C09C7-0246-4A77-A533-2F7DF9122330}"/>
              </a:ext>
            </a:extLst>
          </p:cNvPr>
          <p:cNvSpPr txBox="1">
            <a:spLocks/>
          </p:cNvSpPr>
          <p:nvPr/>
        </p:nvSpPr>
        <p:spPr>
          <a:xfrm>
            <a:off x="8882361" y="5671292"/>
            <a:ext cx="530386" cy="36016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36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+mj-lt"/>
              <a:buAutoNum type="arabicPeriod"/>
              <a:defRPr lang="de-DE" sz="2400" kern="1200" dirty="0" smtClean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72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2860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>
                <a:solidFill>
                  <a:schemeClr val="accent1"/>
                </a:solidFill>
                <a:latin typeface="Fira Sans"/>
              </a:rPr>
              <a:t>0</a:t>
            </a:r>
            <a:endParaRPr lang="en-US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A36C04-944E-4029-BCDD-EB54600B8AEE}"/>
              </a:ext>
            </a:extLst>
          </p:cNvPr>
          <p:cNvSpPr txBox="1"/>
          <p:nvPr/>
        </p:nvSpPr>
        <p:spPr>
          <a:xfrm>
            <a:off x="748748" y="401209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100kbp</a:t>
            </a:r>
          </a:p>
        </p:txBody>
      </p:sp>
    </p:spTree>
    <p:extLst>
      <p:ext uri="{BB962C8B-B14F-4D97-AF65-F5344CB8AC3E}">
        <p14:creationId xmlns:p14="http://schemas.microsoft.com/office/powerpoint/2010/main" val="2814789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27E737-1DC8-4F76-9AAA-0CEC30822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19EFD-B6B8-4FAF-99B0-0C955D4A56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D0E7C44-3114-4E04-929E-3EE6AA005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ira Sans"/>
              </a:rPr>
              <a:t>Research on PMDs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7434C43-A6B3-49AD-B9BD-C1CC702802AD}"/>
              </a:ext>
            </a:extLst>
          </p:cNvPr>
          <p:cNvSpPr/>
          <p:nvPr/>
        </p:nvSpPr>
        <p:spPr>
          <a:xfrm>
            <a:off x="200138" y="6357881"/>
            <a:ext cx="4118262" cy="342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BAEADDEC-CB19-4FA8-B3C0-7EB92FB85C98}"/>
              </a:ext>
            </a:extLst>
          </p:cNvPr>
          <p:cNvSpPr txBox="1"/>
          <p:nvPr/>
        </p:nvSpPr>
        <p:spPr>
          <a:xfrm>
            <a:off x="12336118" y="1825487"/>
            <a:ext cx="2237960" cy="170816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>
                <a:ea typeface="+mn-lt"/>
                <a:cs typeface="+mn-lt"/>
              </a:rPr>
              <a:t>Fig. 3: Brinkman</a:t>
            </a:r>
            <a:r>
              <a:rPr lang="en-US" sz="1500" dirty="0">
                <a:latin typeface="Calibri"/>
                <a:cs typeface="Calibri"/>
              </a:rPr>
              <a:t> </a:t>
            </a:r>
            <a:r>
              <a:rPr lang="en-US" sz="1500" dirty="0">
                <a:latin typeface="Lora"/>
                <a:cs typeface="Calibri"/>
              </a:rPr>
              <a:t>et </a:t>
            </a:r>
            <a:r>
              <a:rPr lang="en-US" sz="1500" dirty="0">
                <a:latin typeface="Lora"/>
                <a:ea typeface="+mn-lt"/>
                <a:cs typeface="+mn-lt"/>
              </a:rPr>
              <a:t>al</a:t>
            </a:r>
            <a:r>
              <a:rPr lang="en-US" sz="1500" dirty="0">
                <a:latin typeface="Lora"/>
              </a:rPr>
              <a:t>. </a:t>
            </a:r>
            <a:r>
              <a:rPr lang="en-US" sz="1500" u="sng" dirty="0">
                <a:latin typeface="Lora"/>
              </a:rPr>
              <a:t>Partially methylated domains are hypervariable in breast cancer and fuel widespread CpG island hypermethylation</a:t>
            </a:r>
            <a:endParaRPr lang="en-US" sz="1500" u="sng">
              <a:cs typeface="Calibri"/>
            </a:endParaRPr>
          </a:p>
        </p:txBody>
      </p:sp>
      <p:sp>
        <p:nvSpPr>
          <p:cNvPr id="19" name="Content Placeholder 16">
            <a:extLst>
              <a:ext uri="{FF2B5EF4-FFF2-40B4-BE49-F238E27FC236}">
                <a16:creationId xmlns:a16="http://schemas.microsoft.com/office/drawing/2014/main" id="{A4E015E1-4302-492E-83FC-7D9E8C006532}"/>
              </a:ext>
            </a:extLst>
          </p:cNvPr>
          <p:cNvSpPr txBox="1">
            <a:spLocks/>
          </p:cNvSpPr>
          <p:nvPr/>
        </p:nvSpPr>
        <p:spPr>
          <a:xfrm>
            <a:off x="480483" y="1766870"/>
            <a:ext cx="11231516" cy="1232197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311150" indent="-31115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571500" indent="-238125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38200" indent="-24765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2860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9410" indent="-359410">
              <a:buFont typeface="Arial"/>
              <a:buChar char="•"/>
            </a:pPr>
            <a:r>
              <a:rPr lang="en-US" dirty="0">
                <a:latin typeface="Fira Sans"/>
              </a:rPr>
              <a:t>PMDs more apparent in cancer cells (and placenta)</a:t>
            </a:r>
            <a:endParaRPr lang="en-US" dirty="0"/>
          </a:p>
          <a:p>
            <a:pPr marL="359410" indent="-359410">
              <a:buFont typeface="Arial"/>
              <a:buChar char="•"/>
            </a:pPr>
            <a:r>
              <a:rPr lang="en-US" dirty="0">
                <a:latin typeface="Fira Sans"/>
              </a:rPr>
              <a:t>Heterochromatic changes </a:t>
            </a:r>
            <a:endParaRPr lang="en-US" dirty="0"/>
          </a:p>
          <a:p>
            <a:pPr marL="359410" indent="-359410">
              <a:buFont typeface="Arial"/>
              <a:buChar char="•"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24C743-6B2F-4BE7-80E3-401C0FDC9BF0}"/>
              </a:ext>
            </a:extLst>
          </p:cNvPr>
          <p:cNvSpPr txBox="1"/>
          <p:nvPr/>
        </p:nvSpPr>
        <p:spPr>
          <a:xfrm>
            <a:off x="8782877" y="5536097"/>
            <a:ext cx="2908851" cy="8158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 dirty="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Fig. 3, Zhou et al. </a:t>
            </a:r>
            <a:r>
              <a:rPr lang="en-US" sz="1500" u="sng" dirty="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DNA</a:t>
            </a:r>
            <a:r>
              <a:rPr lang="en-US" sz="1500" u="sng" dirty="0">
                <a:solidFill>
                  <a:schemeClr val="accent2">
                    <a:lumMod val="75000"/>
                  </a:schemeClr>
                </a:solidFill>
              </a:rPr>
              <a:t> methylation loss in late-replicating domains is linked to mitotic cell division</a:t>
            </a:r>
            <a:endParaRPr lang="en-US" sz="1500" u="sng">
              <a:solidFill>
                <a:schemeClr val="accent2">
                  <a:lumMod val="75000"/>
                </a:schemeClr>
              </a:solidFill>
              <a:cs typeface="Calibri"/>
            </a:endParaRPr>
          </a:p>
        </p:txBody>
      </p:sp>
      <p:pic>
        <p:nvPicPr>
          <p:cNvPr id="10" name="Picture 10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E1804AB9-5CB4-4C6D-B803-82E71C342755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481267" y="2860174"/>
            <a:ext cx="8029942" cy="3562289"/>
          </a:xfrm>
          <a:prstGeom prst="rect">
            <a:avLst/>
          </a:prstGeom>
        </p:spPr>
      </p:pic>
      <p:pic>
        <p:nvPicPr>
          <p:cNvPr id="14" name="Picture 14">
            <a:extLst>
              <a:ext uri="{FF2B5EF4-FFF2-40B4-BE49-F238E27FC236}">
                <a16:creationId xmlns:a16="http://schemas.microsoft.com/office/drawing/2014/main" id="{7B7740D7-8A48-44A4-9FB9-A5C3F462B0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793" y="2604260"/>
            <a:ext cx="1590675" cy="39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423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985182-FC34-4FC5-86C3-5A3015429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641E0-3A49-47DD-8B35-A6EDB22E2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l"/>
            <a:r>
              <a:rPr lang="en-US" dirty="0">
                <a:latin typeface="Fira Sans" panose="020B0503050000020004" pitchFamily="34" charset="0"/>
              </a:rPr>
              <a:t>2018/08/14 | Julius Upmeier zu Belzen | </a:t>
            </a:r>
            <a:r>
              <a:rPr lang="en-US" dirty="0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3683925-B519-4236-9EAC-F23D2C3B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Fira Sans"/>
              </a:rPr>
              <a:t>Research on PMDs: Cancer </a:t>
            </a:r>
            <a:endParaRPr lang="en-US" dirty="0"/>
          </a:p>
        </p:txBody>
      </p:sp>
      <p:pic>
        <p:nvPicPr>
          <p:cNvPr id="11" name="Picture 11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00E94692-F93D-4219-8802-6824B4B9E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357" y="1748715"/>
            <a:ext cx="11133481" cy="37498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3D108C0-51FF-4901-B296-1ADE958DF894}"/>
              </a:ext>
            </a:extLst>
          </p:cNvPr>
          <p:cNvSpPr txBox="1"/>
          <p:nvPr/>
        </p:nvSpPr>
        <p:spPr>
          <a:xfrm>
            <a:off x="367747" y="5768011"/>
            <a:ext cx="11216307" cy="3231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500" dirty="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Fig. 3, Zhou et al. </a:t>
            </a:r>
            <a:r>
              <a:rPr lang="en-US" sz="1500" u="sng" dirty="0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DNA</a:t>
            </a:r>
            <a:r>
              <a:rPr lang="en-US" sz="1500" u="sng" dirty="0">
                <a:solidFill>
                  <a:schemeClr val="accent2">
                    <a:lumMod val="75000"/>
                  </a:schemeClr>
                </a:solidFill>
              </a:rPr>
              <a:t> methylation loss in late-replicating domains is linked to mitotic cell division</a:t>
            </a:r>
            <a:endParaRPr lang="en-US" sz="1500" u="sng">
              <a:solidFill>
                <a:schemeClr val="accent2">
                  <a:lumMod val="75000"/>
                </a:schemeClr>
              </a:solidFill>
              <a:cs typeface="Calibri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7DA9F60-68EB-49E2-BF90-83C481E1F949}"/>
              </a:ext>
            </a:extLst>
          </p:cNvPr>
          <p:cNvSpPr/>
          <p:nvPr/>
        </p:nvSpPr>
        <p:spPr>
          <a:xfrm>
            <a:off x="200138" y="6357881"/>
            <a:ext cx="4118262" cy="342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489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C6FC48C-45B7-5C42-B81E-05746B33F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7AFCBE-9C04-EA43-BAF5-43D17F75F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92091" cy="138499"/>
          </a:xfrm>
        </p:spPr>
        <p:txBody>
          <a:bodyPr/>
          <a:lstStyle/>
          <a:p>
            <a:pPr algn="l"/>
            <a:r>
              <a:rPr lang="en-US">
                <a:latin typeface="Fira Sans" panose="020B0503050000020004" pitchFamily="34" charset="0"/>
              </a:rPr>
              <a:t>2018/08/14 | Julius Upmeier zu Belzen | </a:t>
            </a:r>
            <a:r>
              <a:rPr lang="en-US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  <a:endParaRPr lang="en-US" dirty="0">
              <a:solidFill>
                <a:schemeClr val="accent1"/>
              </a:solidFill>
              <a:latin typeface="Fira Sans" panose="020B05030500000200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7DC6B0-C1BF-7E4A-81FF-8BFC9CB2A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</p:spPr>
        <p:txBody>
          <a:bodyPr>
            <a:normAutofit/>
          </a:bodyPr>
          <a:lstStyle/>
          <a:p>
            <a:r>
              <a:rPr lang="en-US" dirty="0">
                <a:latin typeface="Fira Sans"/>
              </a:rPr>
              <a:t>Research on PMDs</a:t>
            </a:r>
            <a:endParaRPr lang="en-GB" b="0" dirty="0">
              <a:latin typeface="Fira San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2C444D-D3C6-4B5D-B957-7821B189F80C}"/>
              </a:ext>
            </a:extLst>
          </p:cNvPr>
          <p:cNvSpPr/>
          <p:nvPr/>
        </p:nvSpPr>
        <p:spPr>
          <a:xfrm>
            <a:off x="200138" y="6357881"/>
            <a:ext cx="4118262" cy="342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9" descr="A close up of a logo&#10;&#10;Description generated with high confidence">
            <a:extLst>
              <a:ext uri="{FF2B5EF4-FFF2-40B4-BE49-F238E27FC236}">
                <a16:creationId xmlns:a16="http://schemas.microsoft.com/office/drawing/2014/main" id="{50B70487-5BE0-41EA-B455-079A47EFB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05" y="4504654"/>
            <a:ext cx="11216308" cy="1650410"/>
          </a:xfrm>
          <a:prstGeom prst="rect">
            <a:avLst/>
          </a:prstGeom>
        </p:spPr>
      </p:pic>
      <p:pic>
        <p:nvPicPr>
          <p:cNvPr id="16" name="Picture 17">
            <a:extLst>
              <a:ext uri="{FF2B5EF4-FFF2-40B4-BE49-F238E27FC236}">
                <a16:creationId xmlns:a16="http://schemas.microsoft.com/office/drawing/2014/main" id="{72A0D873-24D4-408E-A0F4-4E0243D86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92269" y="1262921"/>
            <a:ext cx="3869634" cy="279159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78996CC-EAE1-429A-8DD2-5AE213D1D70B}"/>
              </a:ext>
            </a:extLst>
          </p:cNvPr>
          <p:cNvSpPr txBox="1"/>
          <p:nvPr/>
        </p:nvSpPr>
        <p:spPr>
          <a:xfrm>
            <a:off x="301487" y="6149010"/>
            <a:ext cx="11150046" cy="3160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Fira Sans"/>
              </a:rPr>
              <a:t>Fig. 2&amp;4: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Fira Sans"/>
              </a:rPr>
              <a:t>Salhab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Fira Sans"/>
              </a:rPr>
              <a:t> et al. </a:t>
            </a:r>
            <a:r>
              <a:rPr lang="en-US" sz="1400" u="sng" dirty="0">
                <a:solidFill>
                  <a:schemeClr val="accent2">
                    <a:lumMod val="75000"/>
                  </a:schemeClr>
                </a:solidFill>
                <a:latin typeface="Fira Sans"/>
              </a:rPr>
              <a:t>A comprehensive analysis of 195 DNA methylomes reveals shared and cell-specific features of partially methylated domains</a:t>
            </a:r>
            <a:endParaRPr lang="en-US" sz="1400" u="sng">
              <a:solidFill>
                <a:schemeClr val="accent2">
                  <a:lumMod val="75000"/>
                </a:schemeClr>
              </a:solidFill>
              <a:latin typeface="Fira Sans"/>
              <a:cs typeface="Calibri"/>
            </a:endParaRPr>
          </a:p>
        </p:txBody>
      </p:sp>
      <p:pic>
        <p:nvPicPr>
          <p:cNvPr id="21" name="Picture 21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379C03BF-5066-4BC1-B890-8B88AB02AE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270" y="1478533"/>
            <a:ext cx="11191460" cy="1565237"/>
          </a:xfrm>
          <a:prstGeom prst="rect">
            <a:avLst/>
          </a:prstGeom>
        </p:spPr>
      </p:pic>
      <p:pic>
        <p:nvPicPr>
          <p:cNvPr id="23" name="Picture 23" descr="A close up of a logo&#10;&#10;Description generated with high confidence">
            <a:extLst>
              <a:ext uri="{FF2B5EF4-FFF2-40B4-BE49-F238E27FC236}">
                <a16:creationId xmlns:a16="http://schemas.microsoft.com/office/drawing/2014/main" id="{7812A4D0-4C12-4C2A-BC1B-1C5D7787C3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05878" y="3039548"/>
            <a:ext cx="7580244" cy="141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169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C6FC48C-45B7-5C42-B81E-05746B33F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7AFCBE-9C04-EA43-BAF5-43D17F75F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92091" cy="138499"/>
          </a:xfrm>
        </p:spPr>
        <p:txBody>
          <a:bodyPr/>
          <a:lstStyle/>
          <a:p>
            <a:pPr algn="l"/>
            <a:r>
              <a:rPr lang="en-US">
                <a:latin typeface="Fira Sans" panose="020B0503050000020004" pitchFamily="34" charset="0"/>
              </a:rPr>
              <a:t>2018/08/14 | Julius Upmeier zu Belzen | </a:t>
            </a:r>
            <a:r>
              <a:rPr lang="en-US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  <a:endParaRPr lang="en-US" dirty="0">
              <a:solidFill>
                <a:schemeClr val="accent1"/>
              </a:solidFill>
              <a:latin typeface="Fira Sans" panose="020B05030500000200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7DC6B0-C1BF-7E4A-81FF-8BFC9CB2A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</p:spPr>
        <p:txBody>
          <a:bodyPr>
            <a:normAutofit/>
          </a:bodyPr>
          <a:lstStyle/>
          <a:p>
            <a:r>
              <a:rPr lang="en-GB" dirty="0">
                <a:latin typeface="Fira Sans"/>
              </a:rPr>
              <a:t>Cell Type Decomposition </a:t>
            </a:r>
            <a:endParaRPr lang="en-GB" b="0" dirty="0">
              <a:latin typeface="Fira San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2C444D-D3C6-4B5D-B957-7821B189F80C}"/>
              </a:ext>
            </a:extLst>
          </p:cNvPr>
          <p:cNvSpPr/>
          <p:nvPr/>
        </p:nvSpPr>
        <p:spPr>
          <a:xfrm>
            <a:off x="183573" y="6366164"/>
            <a:ext cx="4118262" cy="342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Content Placeholder 16">
            <a:extLst>
              <a:ext uri="{FF2B5EF4-FFF2-40B4-BE49-F238E27FC236}">
                <a16:creationId xmlns:a16="http://schemas.microsoft.com/office/drawing/2014/main" id="{0DECEC14-1B97-48CE-A69D-39AC9E78BD01}"/>
              </a:ext>
            </a:extLst>
          </p:cNvPr>
          <p:cNvSpPr txBox="1">
            <a:spLocks/>
          </p:cNvSpPr>
          <p:nvPr/>
        </p:nvSpPr>
        <p:spPr>
          <a:xfrm>
            <a:off x="6099405" y="4263247"/>
            <a:ext cx="4423213" cy="210423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36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+mj-lt"/>
              <a:buAutoNum type="arabicPeriod"/>
              <a:defRPr lang="de-DE" sz="2400" kern="1200" dirty="0" smtClean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72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2860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>
                <a:latin typeface="Fira Sans"/>
              </a:rPr>
              <a:t>MeDeCom 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Fira Sans"/>
              </a:rPr>
              <a:t>Unsupervised</a:t>
            </a:r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Fira Sans"/>
              </a:rPr>
              <a:t>NMF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59410" indent="-359410"/>
            <a:endParaRPr lang="en-US" dirty="0"/>
          </a:p>
        </p:txBody>
      </p:sp>
      <p:pic>
        <p:nvPicPr>
          <p:cNvPr id="9" name="Picture 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4E34C491-9A9E-4213-B5DD-C51C7ADFE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704" y="1855398"/>
            <a:ext cx="4772437" cy="4116270"/>
          </a:xfrm>
          <a:prstGeom prst="rect">
            <a:avLst/>
          </a:prstGeom>
        </p:spPr>
      </p:pic>
      <p:sp>
        <p:nvSpPr>
          <p:cNvPr id="8" name="Content Placeholder 16">
            <a:extLst>
              <a:ext uri="{FF2B5EF4-FFF2-40B4-BE49-F238E27FC236}">
                <a16:creationId xmlns:a16="http://schemas.microsoft.com/office/drawing/2014/main" id="{C28BE9B8-A1A3-402B-82D7-1710571D523D}"/>
              </a:ext>
            </a:extLst>
          </p:cNvPr>
          <p:cNvSpPr txBox="1">
            <a:spLocks/>
          </p:cNvSpPr>
          <p:nvPr/>
        </p:nvSpPr>
        <p:spPr>
          <a:xfrm>
            <a:off x="483797" y="5969466"/>
            <a:ext cx="6295081" cy="32970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36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+mj-lt"/>
              <a:buAutoNum type="arabicPeriod"/>
              <a:defRPr lang="de-DE" sz="2400" kern="1200" dirty="0" smtClean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72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2860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err="1">
                <a:solidFill>
                  <a:schemeClr val="accent2">
                    <a:lumMod val="75000"/>
                  </a:schemeClr>
                </a:solidFill>
                <a:latin typeface="Fira Sans"/>
              </a:rPr>
              <a:t>MeDeCom</a:t>
            </a:r>
            <a:r>
              <a:rPr lang="en-US" sz="1500">
                <a:solidFill>
                  <a:schemeClr val="accent2">
                    <a:lumMod val="75000"/>
                  </a:schemeClr>
                </a:solidFill>
                <a:latin typeface="Fira Sans"/>
              </a:rPr>
              <a:t> Vignette: Latent Methylation Component grouping</a:t>
            </a:r>
            <a:endParaRPr lang="en-US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" name="Content Placeholder 16">
            <a:extLst>
              <a:ext uri="{FF2B5EF4-FFF2-40B4-BE49-F238E27FC236}">
                <a16:creationId xmlns:a16="http://schemas.microsoft.com/office/drawing/2014/main" id="{89956AE9-C848-4C80-A7B2-F4391F84C79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096092" y="1783435"/>
            <a:ext cx="5533834" cy="2040110"/>
          </a:xfrm>
        </p:spPr>
        <p:txBody>
          <a:bodyPr wrap="square" lIns="0" tIns="0" rIns="0" bIns="0" anchor="t">
            <a:spAutoFit/>
          </a:bodyPr>
          <a:lstStyle/>
          <a:p>
            <a:pPr marL="0" indent="0">
              <a:buNone/>
            </a:pPr>
            <a:r>
              <a:rPr lang="en-US">
                <a:latin typeface="Fira Sans"/>
              </a:rPr>
              <a:t>Significance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Fira Sans"/>
              </a:rPr>
              <a:t>Tissue samples often mixture of cells</a:t>
            </a:r>
            <a:endParaRPr lang="en-US"/>
          </a:p>
          <a:p>
            <a:pPr marL="342900" indent="-342900">
              <a:buFont typeface="Arial"/>
              <a:buChar char="•"/>
            </a:pPr>
            <a:r>
              <a:rPr lang="en-US" dirty="0">
                <a:latin typeface="Fira Sans"/>
              </a:rPr>
              <a:t>Tumors vary in cell make-up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Fira Sans"/>
              </a:rPr>
              <a:t>Clustering could label cell types within tissue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008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C6FC48C-45B7-5C42-B81E-05746B33F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7AFCBE-9C04-EA43-BAF5-43D17F75F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92091" cy="138499"/>
          </a:xfrm>
        </p:spPr>
        <p:txBody>
          <a:bodyPr/>
          <a:lstStyle/>
          <a:p>
            <a:pPr algn="l"/>
            <a:r>
              <a:rPr lang="en-US">
                <a:latin typeface="Fira Sans" panose="020B0503050000020004" pitchFamily="34" charset="0"/>
              </a:rPr>
              <a:t>2018/08/14 | Julius Upmeier zu Belzen | </a:t>
            </a:r>
            <a:r>
              <a:rPr lang="en-US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  <a:endParaRPr lang="en-US" dirty="0">
              <a:solidFill>
                <a:schemeClr val="accent1"/>
              </a:solidFill>
              <a:latin typeface="Fira Sans" panose="020B05030500000200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7DC6B0-C1BF-7E4A-81FF-8BFC9CB2A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</p:spPr>
        <p:txBody>
          <a:bodyPr>
            <a:normAutofit/>
          </a:bodyPr>
          <a:lstStyle/>
          <a:p>
            <a:r>
              <a:rPr lang="en-GB" dirty="0">
                <a:latin typeface="Fira Sans"/>
              </a:rPr>
              <a:t>PMD Classification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2C444D-D3C6-4B5D-B957-7821B189F80C}"/>
              </a:ext>
            </a:extLst>
          </p:cNvPr>
          <p:cNvSpPr/>
          <p:nvPr/>
        </p:nvSpPr>
        <p:spPr>
          <a:xfrm>
            <a:off x="183573" y="6366164"/>
            <a:ext cx="4118262" cy="342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Content Placeholder 16">
            <a:extLst>
              <a:ext uri="{FF2B5EF4-FFF2-40B4-BE49-F238E27FC236}">
                <a16:creationId xmlns:a16="http://schemas.microsoft.com/office/drawing/2014/main" id="{01BF4B3E-268A-45AD-B401-B16CA5D860D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172831" y="1891109"/>
            <a:ext cx="4522603" cy="2040110"/>
          </a:xfrm>
        </p:spPr>
        <p:txBody>
          <a:bodyPr wrap="square" lIns="0" tIns="0" rIns="0" bIns="0" anchor="t">
            <a:spAutoFit/>
          </a:bodyPr>
          <a:lstStyle/>
          <a:p>
            <a:pPr marL="0" indent="0">
              <a:buNone/>
            </a:pPr>
            <a:r>
              <a:rPr lang="en-US">
                <a:latin typeface="Fira Sans"/>
              </a:rPr>
              <a:t>MethylSeekR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Fira Sans"/>
              </a:rPr>
              <a:t>Segmentation into PMD, HMD, LMR, UMR</a:t>
            </a:r>
          </a:p>
          <a:p>
            <a:pPr marL="342900" indent="-342900">
              <a:buFont typeface="Arial"/>
              <a:buChar char="•"/>
            </a:pPr>
            <a:r>
              <a:rPr lang="en-US">
                <a:latin typeface="Fira Sans"/>
              </a:rPr>
              <a:t>10x coverage min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6C7FEB42-0329-4DCA-A06B-B6AA157150A4}"/>
              </a:ext>
            </a:extLst>
          </p:cNvPr>
          <p:cNvSpPr txBox="1">
            <a:spLocks/>
          </p:cNvSpPr>
          <p:nvPr/>
        </p:nvSpPr>
        <p:spPr>
          <a:xfrm>
            <a:off x="500362" y="4577988"/>
            <a:ext cx="4506038" cy="32970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36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+mj-lt"/>
              <a:buAutoNum type="arabicPeriod"/>
              <a:defRPr lang="de-DE" sz="2400" kern="1200" dirty="0" smtClean="0">
                <a:solidFill>
                  <a:schemeClr val="tx1"/>
                </a:solidFill>
                <a:latin typeface="Fira Sans" panose="020B0503050000020004" pitchFamily="34" charset="0"/>
                <a:ea typeface="+mn-ea"/>
                <a:cs typeface="+mn-cs"/>
              </a:defRPr>
            </a:lvl1pPr>
            <a:lvl2pPr marL="72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0000" indent="-360000" algn="l" defTabSz="914400" rtl="0" eaLnBrk="1" latinLnBrk="0" hangingPunct="1">
              <a:lnSpc>
                <a:spcPts val="29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de-D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4pPr>
            <a:lvl5pPr marL="2286000" indent="-4572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+mj-lt"/>
              <a:buAutoNum type="arabicPeriod"/>
              <a:defRPr sz="2400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solidFill>
                  <a:schemeClr val="accent2">
                    <a:lumMod val="75000"/>
                  </a:schemeClr>
                </a:solidFill>
                <a:latin typeface="Fira Sans"/>
              </a:rPr>
              <a:t>WGBS data after segmentation via </a:t>
            </a:r>
            <a:r>
              <a:rPr lang="en-US" sz="1500" dirty="0" err="1">
                <a:solidFill>
                  <a:schemeClr val="accent2">
                    <a:lumMod val="75000"/>
                  </a:schemeClr>
                </a:solidFill>
                <a:latin typeface="Fira Sans"/>
              </a:rPr>
              <a:t>MethylSeekR</a:t>
            </a:r>
            <a:endParaRPr lang="en-US" sz="1500" dirty="0" err="1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3" name="Picture 13" descr="A screenshot of text&#10;&#10;Description generated with very high confidence">
            <a:extLst>
              <a:ext uri="{FF2B5EF4-FFF2-40B4-BE49-F238E27FC236}">
                <a16:creationId xmlns:a16="http://schemas.microsoft.com/office/drawing/2014/main" id="{F60769A7-54FD-46AB-BC60-2FB64BA13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269" y="1894550"/>
            <a:ext cx="6191269" cy="269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9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C6FC48C-45B7-5C42-B81E-05746B33F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81EA8-CE98-4B8F-8356-7C55684DC430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7AFCBE-9C04-EA43-BAF5-43D17F75FB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002" y="6408005"/>
            <a:ext cx="3892091" cy="138499"/>
          </a:xfrm>
        </p:spPr>
        <p:txBody>
          <a:bodyPr/>
          <a:lstStyle/>
          <a:p>
            <a:pPr algn="l"/>
            <a:r>
              <a:rPr lang="en-US">
                <a:latin typeface="Fira Sans" panose="020B0503050000020004" pitchFamily="34" charset="0"/>
              </a:rPr>
              <a:t>2018/08/14 | Julius Upmeier zu Belzen | </a:t>
            </a:r>
            <a:r>
              <a:rPr lang="en-US">
                <a:solidFill>
                  <a:schemeClr val="accent1"/>
                </a:solidFill>
                <a:latin typeface="Fira Sans" panose="020B0503050000020004" pitchFamily="34" charset="0"/>
              </a:rPr>
              <a:t>Neural networks – basic concepts</a:t>
            </a:r>
            <a:endParaRPr lang="en-US" dirty="0">
              <a:solidFill>
                <a:schemeClr val="accent1"/>
              </a:solidFill>
              <a:latin typeface="Fira Sans" panose="020B05030500000200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7DC6B0-C1BF-7E4A-81FF-8BFC9CB2A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001" y="355605"/>
            <a:ext cx="9359324" cy="961067"/>
          </a:xfrm>
        </p:spPr>
        <p:txBody>
          <a:bodyPr>
            <a:normAutofit/>
          </a:bodyPr>
          <a:lstStyle/>
          <a:p>
            <a:r>
              <a:rPr lang="en-GB" dirty="0">
                <a:latin typeface="Fira Sans"/>
              </a:rPr>
              <a:t>PMD Classification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2C444D-D3C6-4B5D-B957-7821B189F80C}"/>
              </a:ext>
            </a:extLst>
          </p:cNvPr>
          <p:cNvSpPr/>
          <p:nvPr/>
        </p:nvSpPr>
        <p:spPr>
          <a:xfrm>
            <a:off x="415486" y="6316469"/>
            <a:ext cx="4118262" cy="3428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10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BD880624-A0EC-467F-B1D2-66E564D30A19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3"/>
          <a:stretch>
            <a:fillRect/>
          </a:stretch>
        </p:blipFill>
        <p:spPr>
          <a:xfrm>
            <a:off x="492481" y="1667479"/>
            <a:ext cx="6155130" cy="4075812"/>
          </a:xfrm>
          <a:prstGeom prst="rect">
            <a:avLst/>
          </a:prstGeom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53CAB110-594D-4006-A167-782AA35909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1812" y="1462708"/>
            <a:ext cx="4060136" cy="2706757"/>
          </a:xfrm>
          <a:prstGeom prst="rect">
            <a:avLst/>
          </a:prstGeom>
        </p:spPr>
      </p:pic>
      <p:pic>
        <p:nvPicPr>
          <p:cNvPr id="20" name="Picture 20" descr="A picture containing screenshot&#10;&#10;Description generated with high confidence">
            <a:extLst>
              <a:ext uri="{FF2B5EF4-FFF2-40B4-BE49-F238E27FC236}">
                <a16:creationId xmlns:a16="http://schemas.microsoft.com/office/drawing/2014/main" id="{47B6B8EF-7CC2-4E36-B694-564F964BB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1811" y="4113144"/>
            <a:ext cx="4051853" cy="269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90225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PPT_BIH_Breitbild">
  <a:themeElements>
    <a:clrScheme name="BI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AA1C7D"/>
      </a:accent1>
      <a:accent2>
        <a:srgbClr val="70ACC0"/>
      </a:accent2>
      <a:accent3>
        <a:srgbClr val="939598"/>
      </a:accent3>
      <a:accent4>
        <a:srgbClr val="AA1C7D"/>
      </a:accent4>
      <a:accent5>
        <a:srgbClr val="90B2C4"/>
      </a:accent5>
      <a:accent6>
        <a:srgbClr val="939598"/>
      </a:accent6>
      <a:hlink>
        <a:srgbClr val="AA1C7D"/>
      </a:hlink>
      <a:folHlink>
        <a:srgbClr val="AA1C7D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PPT_BIH_Breitbild</Template>
  <TotalTime>0</TotalTime>
  <Words>621</Words>
  <Application>Microsoft Office PowerPoint</Application>
  <PresentationFormat>Widescreen</PresentationFormat>
  <Paragraphs>178</Paragraphs>
  <Slides>16</Slides>
  <Notes>9</Notes>
  <HiddenSlides>0</HiddenSlides>
  <MMClips>2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PPT_BIH_Breitbild</vt:lpstr>
      <vt:lpstr>Benutzerdefiniertes Design</vt:lpstr>
      <vt:lpstr>Lab meeting ishaque group Deconvolution of Cell Type Ancestry in Partially Methylated Domains (PMDs)</vt:lpstr>
      <vt:lpstr>Partially Methylated Domains</vt:lpstr>
      <vt:lpstr>Partially Methylated Domains</vt:lpstr>
      <vt:lpstr>Research on PMDs</vt:lpstr>
      <vt:lpstr>Research on PMDs: Cancer </vt:lpstr>
      <vt:lpstr>Research on PMDs</vt:lpstr>
      <vt:lpstr>Cell Type Decomposition </vt:lpstr>
      <vt:lpstr>PMD Classification</vt:lpstr>
      <vt:lpstr>PMD Classification</vt:lpstr>
      <vt:lpstr>PowerPoint Presentation</vt:lpstr>
      <vt:lpstr>PowerPoint Presentation</vt:lpstr>
      <vt:lpstr>Future work</vt:lpstr>
      <vt:lpstr>PowerPoint Presentation</vt:lpstr>
      <vt:lpstr>Challenges </vt:lpstr>
      <vt:lpstr>Literature</vt:lpstr>
      <vt:lpstr>Vielen dank!!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eine subline (linksbündig) hier steht eine headline (linksbündig)</dc:title>
  <dc:creator>Microsoft Office User</dc:creator>
  <cp:lastModifiedBy>Julius Upmeier-zu-Belzen</cp:lastModifiedBy>
  <cp:revision>1393</cp:revision>
  <cp:lastPrinted>2015-01-30T14:11:36Z</cp:lastPrinted>
  <dcterms:created xsi:type="dcterms:W3CDTF">2019-05-08T14:16:10Z</dcterms:created>
  <dcterms:modified xsi:type="dcterms:W3CDTF">2019-09-24T19:43:09Z</dcterms:modified>
</cp:coreProperties>
</file>

<file path=docProps/thumbnail.jpeg>
</file>